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6858000" cx="12192000"/>
  <p:notesSz cx="6858000" cy="9144000"/>
  <p:embeddedFontLst>
    <p:embeddedFont>
      <p:font typeface="Roboto"/>
      <p:regular r:id="rId39"/>
      <p:bold r:id="rId40"/>
      <p:italic r:id="rId41"/>
      <p:boldItalic r:id="rId42"/>
    </p:embeddedFont>
    <p:embeddedFont>
      <p:font typeface="Quattrocento Sans"/>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http://customooxmlschemas.google.com/">
      <go:slidesCustomData xmlns:go="http://customooxmlschemas.google.com/" r:id="rId47" roundtripDataSignature="AMtx7mhf+dIiICzVEP+Ae15C627BXJUv9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20" Type="http://schemas.openxmlformats.org/officeDocument/2006/relationships/slide" Target="slides/slide15.xml"/><Relationship Id="rId42" Type="http://schemas.openxmlformats.org/officeDocument/2006/relationships/font" Target="fonts/Roboto-boldItalic.fntdata"/><Relationship Id="rId41" Type="http://schemas.openxmlformats.org/officeDocument/2006/relationships/font" Target="fonts/Roboto-italic.fntdata"/><Relationship Id="rId22" Type="http://schemas.openxmlformats.org/officeDocument/2006/relationships/slide" Target="slides/slide17.xml"/><Relationship Id="rId44" Type="http://schemas.openxmlformats.org/officeDocument/2006/relationships/font" Target="fonts/QuattrocentoSans-bold.fntdata"/><Relationship Id="rId21" Type="http://schemas.openxmlformats.org/officeDocument/2006/relationships/slide" Target="slides/slide16.xml"/><Relationship Id="rId43" Type="http://schemas.openxmlformats.org/officeDocument/2006/relationships/font" Target="fonts/QuattrocentoSans-regular.fntdata"/><Relationship Id="rId24" Type="http://schemas.openxmlformats.org/officeDocument/2006/relationships/slide" Target="slides/slide19.xml"/><Relationship Id="rId46" Type="http://schemas.openxmlformats.org/officeDocument/2006/relationships/font" Target="fonts/QuattrocentoSans-boldItalic.fntdata"/><Relationship Id="rId23" Type="http://schemas.openxmlformats.org/officeDocument/2006/relationships/slide" Target="slides/slide18.xml"/><Relationship Id="rId45" Type="http://schemas.openxmlformats.org/officeDocument/2006/relationships/font" Target="fonts/Quattrocento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customschemas.google.com/relationships/presentationmetadata" Target="meta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179929b434_1_10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g1179929b434_1_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179929b434_1_92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2" name="Google Shape;172;g1179929b434_1_9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179929b434_1_13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g1179929b434_1_13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179929b434_1_102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9" name="Google Shape;189;g1179929b434_1_10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179929b434_1_11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6" name="Google Shape;196;g1179929b434_1_11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179929b434_1_12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7" name="Google Shape;207;g1179929b434_1_12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180b6594cb_0_1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g1180b6594cb_0_1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1" name="Google Shape;221;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17bb294f8e_0_4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6" name="Google Shape;226;g117bb294f8e_0_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17bb294f8e_0_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g117bb294f8e_0_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17bb294f8e_0_2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0" name="Google Shape;240;g117bb294f8e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179929b434_1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5" name="Google Shape;115;g1179929b434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17bb294f8e_0_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1" name="Google Shape;251;g117bb294f8e_0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17bb294f8e_0_5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7" name="Google Shape;257;g117bb294f8e_0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17bb294f8e_0_5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3" name="Google Shape;263;g117bb294f8e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180b6594cb_0_2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0" name="Google Shape;270;g1180b6594cb_0_2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17bb294f8e_0_13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7" name="Google Shape;277;g117bb294f8e_0_1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17bb294f8e_0_13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4" name="Google Shape;284;g117bb294f8e_0_1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17bb294f8e_0_12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0" name="Google Shape;290;g117bb294f8e_0_1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17bb294f8e_0_8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1" name="Google Shape;301;g117bb294f8e_0_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17bb294f8e_0_8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8" name="Google Shape;308;g117bb294f8e_0_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17bb294f8e_0_9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9" name="Google Shape;319;g117bb294f8e_0_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179929b434_1_20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2" name="Google Shape;122;g1179929b434_1_2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117bb294f8e_0_10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6" name="Google Shape;326;g117bb294f8e_0_1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180b6594cb_0_25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3" name="Google Shape;333;g1180b6594cb_0_2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180b6594cb_0_26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0" name="Google Shape;340;g1180b6594cb_0_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17bb294f8e_0_11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7" name="Google Shape;347;g117bb294f8e_0_1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179929b434_1_3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3" name="Google Shape;133;g1179929b434_1_3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179929b434_1_4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9" name="Google Shape;139;g1179929b434_1_4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180b6594cb_0_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5" name="Google Shape;145;g1180b6594cb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179929b434_1_168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1" name="Google Shape;151;g1179929b434_1_16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80b6594cb_0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g1180b6594cb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179929b434_1_72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5" name="Google Shape;165;g1179929b434_1_7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5" name="Shape 15"/>
        <p:cNvGrpSpPr/>
        <p:nvPr/>
      </p:nvGrpSpPr>
      <p:grpSpPr>
        <a:xfrm>
          <a:off x="0" y="0"/>
          <a:ext cx="0" cy="0"/>
          <a:chOff x="0" y="0"/>
          <a:chExt cx="0" cy="0"/>
        </a:xfrm>
      </p:grpSpPr>
      <p:pic>
        <p:nvPicPr>
          <p:cNvPr id="16" name="Google Shape;16;p22"/>
          <p:cNvPicPr preferRelativeResize="0"/>
          <p:nvPr/>
        </p:nvPicPr>
        <p:blipFill rotWithShape="1">
          <a:blip r:embed="rId2">
            <a:alphaModFix/>
          </a:blip>
          <a:srcRect b="0" l="0" r="0" t="0"/>
          <a:stretch/>
        </p:blipFill>
        <p:spPr>
          <a:xfrm>
            <a:off x="-4763" y="-4763"/>
            <a:ext cx="12201525" cy="6867525"/>
          </a:xfrm>
          <a:prstGeom prst="rect">
            <a:avLst/>
          </a:prstGeom>
          <a:noFill/>
          <a:ln>
            <a:noFill/>
          </a:ln>
        </p:spPr>
      </p:pic>
      <p:sp>
        <p:nvSpPr>
          <p:cNvPr id="17" name="Google Shape;17;p22"/>
          <p:cNvSpPr txBox="1"/>
          <p:nvPr>
            <p:ph idx="1" type="subTitle"/>
          </p:nvPr>
        </p:nvSpPr>
        <p:spPr>
          <a:xfrm>
            <a:off x="5486400" y="4953000"/>
            <a:ext cx="6705600" cy="9906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440"/>
              </a:spcBef>
              <a:spcAft>
                <a:spcPts val="0"/>
              </a:spcAft>
              <a:buClr>
                <a:srgbClr val="FF5A33"/>
              </a:buClr>
              <a:buSzPts val="2200"/>
              <a:buNone/>
              <a:defRPr b="1" sz="2200" cap="small">
                <a:solidFill>
                  <a:srgbClr val="FF5A33"/>
                </a:solidFill>
                <a:latin typeface="Quattrocento Sans"/>
                <a:ea typeface="Quattrocento Sans"/>
                <a:cs typeface="Quattrocento Sans"/>
                <a:sym typeface="Quattrocento Sans"/>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cxnSp>
        <p:nvCxnSpPr>
          <p:cNvPr id="18" name="Google Shape;18;p22"/>
          <p:cNvCxnSpPr/>
          <p:nvPr/>
        </p:nvCxnSpPr>
        <p:spPr>
          <a:xfrm>
            <a:off x="5583936" y="4953000"/>
            <a:ext cx="6303264" cy="0"/>
          </a:xfrm>
          <a:prstGeom prst="straightConnector1">
            <a:avLst/>
          </a:prstGeom>
          <a:noFill/>
          <a:ln cap="flat" cmpd="sng" w="9525">
            <a:solidFill>
              <a:srgbClr val="FF5A33"/>
            </a:solidFill>
            <a:prstDash val="dot"/>
            <a:round/>
            <a:headEnd len="sm" w="sm" type="none"/>
            <a:tailEnd len="sm" w="sm" type="none"/>
          </a:ln>
        </p:spPr>
      </p:cxnSp>
      <p:sp>
        <p:nvSpPr>
          <p:cNvPr id="19" name="Google Shape;19;p22"/>
          <p:cNvSpPr/>
          <p:nvPr/>
        </p:nvSpPr>
        <p:spPr>
          <a:xfrm>
            <a:off x="1060704" y="2133600"/>
            <a:ext cx="3308096" cy="3048000"/>
          </a:xfrm>
          <a:prstGeom prst="ellipse">
            <a:avLst/>
          </a:prstGeom>
          <a:solidFill>
            <a:schemeClr val="lt1"/>
          </a:solidFill>
          <a:ln>
            <a:noFill/>
          </a:ln>
          <a:effectLst>
            <a:outerShdw blurRad="40000" rotWithShape="0" dir="5400000" dist="23000">
              <a:srgbClr val="000000">
                <a:alpha val="34509"/>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 name="Google Shape;20;p22"/>
          <p:cNvSpPr txBox="1"/>
          <p:nvPr>
            <p:ph type="title"/>
          </p:nvPr>
        </p:nvSpPr>
        <p:spPr>
          <a:xfrm>
            <a:off x="5506720" y="4284596"/>
            <a:ext cx="6100064" cy="70498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FF5A33"/>
              </a:buClr>
              <a:buSzPts val="3400"/>
              <a:buFont typeface="Calibri"/>
              <a:buNone/>
              <a:defRPr b="1" sz="3400" cap="small">
                <a:solidFill>
                  <a:srgbClr val="FF5A33"/>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2"/>
          <p:cNvSpPr/>
          <p:nvPr>
            <p:ph idx="2" type="pic"/>
          </p:nvPr>
        </p:nvSpPr>
        <p:spPr>
          <a:xfrm>
            <a:off x="1016000" y="2743200"/>
            <a:ext cx="3352800" cy="1828800"/>
          </a:xfrm>
          <a:prstGeom prst="rect">
            <a:avLst/>
          </a:prstGeom>
          <a:noFill/>
          <a:ln>
            <a:noFill/>
          </a:ln>
        </p:spPr>
      </p:sp>
    </p:spTree>
  </p:cSld>
  <p:clrMapOvr>
    <a:masterClrMapping/>
  </p:clrMapOvr>
  <mc:AlternateContent>
    <mc:Choice Requires="p14">
      <p:transition spd="slow">
        <p14:rippl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9" name="Shape 79"/>
        <p:cNvGrpSpPr/>
        <p:nvPr/>
      </p:nvGrpSpPr>
      <p:grpSpPr>
        <a:xfrm>
          <a:off x="0" y="0"/>
          <a:ext cx="0" cy="0"/>
          <a:chOff x="0" y="0"/>
          <a:chExt cx="0" cy="0"/>
        </a:xfrm>
      </p:grpSpPr>
      <p:sp>
        <p:nvSpPr>
          <p:cNvPr id="80" name="Google Shape;80;p31"/>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31"/>
          <p:cNvSpPr txBox="1"/>
          <p:nvPr>
            <p:ph idx="1" type="body"/>
          </p:nvPr>
        </p:nvSpPr>
        <p:spPr>
          <a:xfrm rot="5400000">
            <a:off x="3833019" y="-1623218"/>
            <a:ext cx="4525963" cy="10972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2" name="Google Shape;82;p31"/>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1"/>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31"/>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5" name="Shape 85"/>
        <p:cNvGrpSpPr/>
        <p:nvPr/>
      </p:nvGrpSpPr>
      <p:grpSpPr>
        <a:xfrm>
          <a:off x="0" y="0"/>
          <a:ext cx="0" cy="0"/>
          <a:chOff x="0" y="0"/>
          <a:chExt cx="0" cy="0"/>
        </a:xfrm>
      </p:grpSpPr>
      <p:sp>
        <p:nvSpPr>
          <p:cNvPr id="86" name="Google Shape;86;p32"/>
          <p:cNvSpPr txBox="1"/>
          <p:nvPr>
            <p:ph type="title"/>
          </p:nvPr>
        </p:nvSpPr>
        <p:spPr>
          <a:xfrm rot="5400000">
            <a:off x="7285038" y="1828802"/>
            <a:ext cx="5851525" cy="27432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32"/>
          <p:cNvSpPr txBox="1"/>
          <p:nvPr>
            <p:ph idx="1" type="body"/>
          </p:nvPr>
        </p:nvSpPr>
        <p:spPr>
          <a:xfrm rot="5400000">
            <a:off x="1697038" y="-812799"/>
            <a:ext cx="5851525" cy="80264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8" name="Google Shape;88;p32"/>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32"/>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32"/>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Content">
  <p:cSld name="Title &amp; Content">
    <p:spTree>
      <p:nvGrpSpPr>
        <p:cNvPr id="91" name="Shape 91"/>
        <p:cNvGrpSpPr/>
        <p:nvPr/>
      </p:nvGrpSpPr>
      <p:grpSpPr>
        <a:xfrm>
          <a:off x="0" y="0"/>
          <a:ext cx="0" cy="0"/>
          <a:chOff x="0" y="0"/>
          <a:chExt cx="0" cy="0"/>
        </a:xfrm>
      </p:grpSpPr>
      <p:sp>
        <p:nvSpPr>
          <p:cNvPr id="92" name="Google Shape;92;p3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33"/>
          <p:cNvSpPr txBox="1"/>
          <p:nvPr/>
        </p:nvSpPr>
        <p:spPr>
          <a:xfrm>
            <a:off x="2946400" y="274638"/>
            <a:ext cx="8636000" cy="563562"/>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FF9900"/>
              </a:buClr>
              <a:buSzPts val="3200"/>
              <a:buFont typeface="Quattrocento Sans"/>
              <a:buNone/>
            </a:pPr>
            <a:r>
              <a:rPr b="1" i="0" lang="en-US" sz="3200" u="none" cap="small" strike="noStrike">
                <a:solidFill>
                  <a:srgbClr val="FF9900"/>
                </a:solidFill>
                <a:latin typeface="Quattrocento Sans"/>
                <a:ea typeface="Quattrocento Sans"/>
                <a:cs typeface="Quattrocento Sans"/>
                <a:sym typeface="Quattrocento Sans"/>
              </a:rPr>
              <a:t>Click to edit Master title style</a:t>
            </a:r>
            <a:endParaRPr b="1" i="0" sz="3200" u="none" cap="small" strike="noStrike">
              <a:solidFill>
                <a:srgbClr val="FF9900"/>
              </a:solidFill>
              <a:latin typeface="Quattrocento Sans"/>
              <a:ea typeface="Quattrocento Sans"/>
              <a:cs typeface="Quattrocento Sans"/>
              <a:sym typeface="Quattrocento Sans"/>
            </a:endParaRPr>
          </a:p>
        </p:txBody>
      </p:sp>
      <p:sp>
        <p:nvSpPr>
          <p:cNvPr id="94" name="Google Shape;94;p33"/>
          <p:cNvSpPr txBox="1"/>
          <p:nvPr>
            <p:ph idx="1" type="body"/>
          </p:nvPr>
        </p:nvSpPr>
        <p:spPr>
          <a:xfrm>
            <a:off x="609600" y="990600"/>
            <a:ext cx="10972800" cy="5562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pic>
        <p:nvPicPr>
          <p:cNvPr id="95" name="Google Shape;95;p33"/>
          <p:cNvPicPr preferRelativeResize="0"/>
          <p:nvPr/>
        </p:nvPicPr>
        <p:blipFill rotWithShape="1">
          <a:blip r:embed="rId2">
            <a:alphaModFix/>
          </a:blip>
          <a:srcRect b="0" l="0" r="0" t="0"/>
          <a:stretch/>
        </p:blipFill>
        <p:spPr>
          <a:xfrm>
            <a:off x="711200" y="228601"/>
            <a:ext cx="2133600" cy="484909"/>
          </a:xfrm>
          <a:prstGeom prst="rect">
            <a:avLst/>
          </a:prstGeom>
          <a:noFill/>
          <a:ln>
            <a:noFill/>
          </a:ln>
        </p:spPr>
      </p:pic>
      <p:cxnSp>
        <p:nvCxnSpPr>
          <p:cNvPr id="96" name="Google Shape;96;p33"/>
          <p:cNvCxnSpPr/>
          <p:nvPr/>
        </p:nvCxnSpPr>
        <p:spPr>
          <a:xfrm rot="10800000">
            <a:off x="711200" y="835152"/>
            <a:ext cx="10871200" cy="0"/>
          </a:xfrm>
          <a:prstGeom prst="straightConnector1">
            <a:avLst/>
          </a:prstGeom>
          <a:noFill/>
          <a:ln cap="flat" cmpd="sng" w="38100">
            <a:solidFill>
              <a:srgbClr val="BD4B48"/>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97" name="Shape 97"/>
        <p:cNvGrpSpPr/>
        <p:nvPr/>
      </p:nvGrpSpPr>
      <p:grpSpPr>
        <a:xfrm>
          <a:off x="0" y="0"/>
          <a:ext cx="0" cy="0"/>
          <a:chOff x="0" y="0"/>
          <a:chExt cx="0" cy="0"/>
        </a:xfrm>
      </p:grpSpPr>
      <p:sp>
        <p:nvSpPr>
          <p:cNvPr id="98" name="Google Shape;98;p34"/>
          <p:cNvSpPr txBox="1"/>
          <p:nvPr>
            <p:ph type="title"/>
          </p:nvPr>
        </p:nvSpPr>
        <p:spPr>
          <a:xfrm>
            <a:off x="2336800" y="198438"/>
            <a:ext cx="9448800" cy="487362"/>
          </a:xfrm>
          <a:prstGeom prst="rect">
            <a:avLst/>
          </a:prstGeom>
          <a:noFill/>
          <a:ln>
            <a:noFill/>
          </a:ln>
        </p:spPr>
        <p:txBody>
          <a:bodyPr anchorCtr="0" anchor="t" bIns="45700" lIns="91425" spcFirstLastPara="1" rIns="91425" wrap="square" tIns="45700">
            <a:normAutofit/>
          </a:bodyPr>
          <a:lstStyle>
            <a:lvl1pPr lvl="0" algn="r">
              <a:lnSpc>
                <a:spcPct val="100000"/>
              </a:lnSpc>
              <a:spcBef>
                <a:spcPts val="0"/>
              </a:spcBef>
              <a:spcAft>
                <a:spcPts val="0"/>
              </a:spcAft>
              <a:buClr>
                <a:schemeClr val="lt1"/>
              </a:buClr>
              <a:buSzPts val="2400"/>
              <a:buFont typeface="Quattrocento Sans"/>
              <a:buNone/>
              <a:defRPr b="0" i="0" sz="2400">
                <a:solidFill>
                  <a:schemeClr val="lt1"/>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34"/>
          <p:cNvSpPr txBox="1"/>
          <p:nvPr>
            <p:ph idx="1" type="body"/>
          </p:nvPr>
        </p:nvSpPr>
        <p:spPr>
          <a:xfrm>
            <a:off x="1727200" y="1066800"/>
            <a:ext cx="10363200" cy="4572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Font typeface="Quattrocento Sans"/>
              <a:buNone/>
              <a:defRPr b="1" sz="2400">
                <a:latin typeface="Quattrocento Sans"/>
                <a:ea typeface="Quattrocento Sans"/>
                <a:cs typeface="Quattrocento Sans"/>
                <a:sym typeface="Quattrocento Sans"/>
              </a:defRPr>
            </a:lvl1pPr>
            <a:lvl2pPr indent="-228600" lvl="1" marL="914400" algn="just">
              <a:lnSpc>
                <a:spcPct val="100000"/>
              </a:lnSpc>
              <a:spcBef>
                <a:spcPts val="320"/>
              </a:spcBef>
              <a:spcAft>
                <a:spcPts val="0"/>
              </a:spcAft>
              <a:buClr>
                <a:schemeClr val="dk1"/>
              </a:buClr>
              <a:buSzPts val="1600"/>
              <a:buFont typeface="Roboto"/>
              <a:buNone/>
              <a:defRPr sz="1600">
                <a:latin typeface="Roboto"/>
                <a:ea typeface="Roboto"/>
                <a:cs typeface="Roboto"/>
                <a:sym typeface="Roboto"/>
              </a:defRPr>
            </a:lvl2pPr>
            <a:lvl3pPr indent="-330200" lvl="2" marL="1371600" algn="just">
              <a:lnSpc>
                <a:spcPct val="100000"/>
              </a:lnSpc>
              <a:spcBef>
                <a:spcPts val="320"/>
              </a:spcBef>
              <a:spcAft>
                <a:spcPts val="0"/>
              </a:spcAft>
              <a:buClr>
                <a:schemeClr val="dk1"/>
              </a:buClr>
              <a:buSzPts val="1600"/>
              <a:buChar char="•"/>
              <a:defRPr sz="1600">
                <a:latin typeface="Roboto"/>
                <a:ea typeface="Roboto"/>
                <a:cs typeface="Roboto"/>
                <a:sym typeface="Roboto"/>
              </a:defRPr>
            </a:lvl3pPr>
            <a:lvl4pPr indent="-330200" lvl="3" marL="1828800" algn="just">
              <a:lnSpc>
                <a:spcPct val="100000"/>
              </a:lnSpc>
              <a:spcBef>
                <a:spcPts val="320"/>
              </a:spcBef>
              <a:spcAft>
                <a:spcPts val="0"/>
              </a:spcAft>
              <a:buClr>
                <a:schemeClr val="dk1"/>
              </a:buClr>
              <a:buSzPts val="1600"/>
              <a:buFont typeface="Courier New"/>
              <a:buChar char="o"/>
              <a:defRPr sz="1600">
                <a:latin typeface="Roboto"/>
                <a:ea typeface="Roboto"/>
                <a:cs typeface="Roboto"/>
                <a:sym typeface="Roboto"/>
              </a:defRPr>
            </a:lvl4pPr>
            <a:lvl5pPr indent="-330200" lvl="4" marL="2286000" algn="just">
              <a:lnSpc>
                <a:spcPct val="100000"/>
              </a:lnSpc>
              <a:spcBef>
                <a:spcPts val="320"/>
              </a:spcBef>
              <a:spcAft>
                <a:spcPts val="0"/>
              </a:spcAft>
              <a:buClr>
                <a:schemeClr val="dk1"/>
              </a:buClr>
              <a:buSzPts val="1600"/>
              <a:buChar char="»"/>
              <a:defRPr sz="1600">
                <a:latin typeface="Roboto"/>
                <a:ea typeface="Roboto"/>
                <a:cs typeface="Roboto"/>
                <a:sym typeface="Roboto"/>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0" name="Google Shape;100;p34"/>
          <p:cNvSpPr txBox="1"/>
          <p:nvPr>
            <p:ph idx="2" type="body"/>
          </p:nvPr>
        </p:nvSpPr>
        <p:spPr>
          <a:xfrm>
            <a:off x="6604000" y="1828800"/>
            <a:ext cx="5384800" cy="27432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Font typeface="Quattrocento Sans"/>
              <a:buNone/>
              <a:defRPr b="0" sz="2400">
                <a:latin typeface="Quattrocento Sans"/>
                <a:ea typeface="Quattrocento Sans"/>
                <a:cs typeface="Quattrocento Sans"/>
                <a:sym typeface="Quattrocento Sans"/>
              </a:defRPr>
            </a:lvl1pPr>
            <a:lvl2pPr indent="-228600" lvl="1" marL="914400" algn="just">
              <a:lnSpc>
                <a:spcPct val="100000"/>
              </a:lnSpc>
              <a:spcBef>
                <a:spcPts val="320"/>
              </a:spcBef>
              <a:spcAft>
                <a:spcPts val="0"/>
              </a:spcAft>
              <a:buClr>
                <a:schemeClr val="dk1"/>
              </a:buClr>
              <a:buSzPts val="1600"/>
              <a:buFont typeface="Roboto"/>
              <a:buNone/>
              <a:defRPr sz="1600">
                <a:latin typeface="Roboto"/>
                <a:ea typeface="Roboto"/>
                <a:cs typeface="Roboto"/>
                <a:sym typeface="Roboto"/>
              </a:defRPr>
            </a:lvl2pPr>
            <a:lvl3pPr indent="-330200" lvl="2" marL="1371600" algn="just">
              <a:lnSpc>
                <a:spcPct val="100000"/>
              </a:lnSpc>
              <a:spcBef>
                <a:spcPts val="320"/>
              </a:spcBef>
              <a:spcAft>
                <a:spcPts val="0"/>
              </a:spcAft>
              <a:buClr>
                <a:schemeClr val="dk1"/>
              </a:buClr>
              <a:buSzPts val="1600"/>
              <a:buChar char="•"/>
              <a:defRPr sz="1600">
                <a:latin typeface="Roboto"/>
                <a:ea typeface="Roboto"/>
                <a:cs typeface="Roboto"/>
                <a:sym typeface="Roboto"/>
              </a:defRPr>
            </a:lvl3pPr>
            <a:lvl4pPr indent="-330200" lvl="3" marL="1828800" algn="just">
              <a:lnSpc>
                <a:spcPct val="100000"/>
              </a:lnSpc>
              <a:spcBef>
                <a:spcPts val="320"/>
              </a:spcBef>
              <a:spcAft>
                <a:spcPts val="0"/>
              </a:spcAft>
              <a:buClr>
                <a:schemeClr val="dk1"/>
              </a:buClr>
              <a:buSzPts val="1600"/>
              <a:buFont typeface="Courier New"/>
              <a:buChar char="o"/>
              <a:defRPr sz="1600">
                <a:latin typeface="Roboto"/>
                <a:ea typeface="Roboto"/>
                <a:cs typeface="Roboto"/>
                <a:sym typeface="Roboto"/>
              </a:defRPr>
            </a:lvl4pPr>
            <a:lvl5pPr indent="-330200" lvl="4" marL="2286000" algn="just">
              <a:lnSpc>
                <a:spcPct val="100000"/>
              </a:lnSpc>
              <a:spcBef>
                <a:spcPts val="320"/>
              </a:spcBef>
              <a:spcAft>
                <a:spcPts val="0"/>
              </a:spcAft>
              <a:buClr>
                <a:schemeClr val="dk1"/>
              </a:buClr>
              <a:buSzPts val="1600"/>
              <a:buChar char="»"/>
              <a:defRPr sz="1600">
                <a:latin typeface="Roboto"/>
                <a:ea typeface="Roboto"/>
                <a:cs typeface="Roboto"/>
                <a:sym typeface="Roboto"/>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1" name="Google Shape;101;p34"/>
          <p:cNvSpPr txBox="1"/>
          <p:nvPr>
            <p:ph idx="12" type="sldNum"/>
          </p:nvPr>
        </p:nvSpPr>
        <p:spPr>
          <a:xfrm>
            <a:off x="-1828800" y="617220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and Content">
  <p:cSld name="3_Title and Content">
    <p:spTree>
      <p:nvGrpSpPr>
        <p:cNvPr id="102" name="Shape 102"/>
        <p:cNvGrpSpPr/>
        <p:nvPr/>
      </p:nvGrpSpPr>
      <p:grpSpPr>
        <a:xfrm>
          <a:off x="0" y="0"/>
          <a:ext cx="0" cy="0"/>
          <a:chOff x="0" y="0"/>
          <a:chExt cx="0" cy="0"/>
        </a:xfrm>
      </p:grpSpPr>
      <p:sp>
        <p:nvSpPr>
          <p:cNvPr id="103" name="Google Shape;103;p35"/>
          <p:cNvSpPr txBox="1"/>
          <p:nvPr>
            <p:ph type="title"/>
          </p:nvPr>
        </p:nvSpPr>
        <p:spPr>
          <a:xfrm>
            <a:off x="2946400" y="274638"/>
            <a:ext cx="8636000" cy="563562"/>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35"/>
          <p:cNvSpPr txBox="1"/>
          <p:nvPr>
            <p:ph idx="1" type="body"/>
          </p:nvPr>
        </p:nvSpPr>
        <p:spPr>
          <a:xfrm>
            <a:off x="609600" y="990600"/>
            <a:ext cx="10972800" cy="5562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pic>
        <p:nvPicPr>
          <p:cNvPr id="105" name="Google Shape;105;p35"/>
          <p:cNvPicPr preferRelativeResize="0"/>
          <p:nvPr/>
        </p:nvPicPr>
        <p:blipFill rotWithShape="1">
          <a:blip r:embed="rId2">
            <a:alphaModFix/>
          </a:blip>
          <a:srcRect b="0" l="0" r="0" t="0"/>
          <a:stretch/>
        </p:blipFill>
        <p:spPr>
          <a:xfrm>
            <a:off x="711200" y="228601"/>
            <a:ext cx="2133600" cy="48490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 name="Shape 22"/>
        <p:cNvGrpSpPr/>
        <p:nvPr/>
      </p:nvGrpSpPr>
      <p:grpSpPr>
        <a:xfrm>
          <a:off x="0" y="0"/>
          <a:ext cx="0" cy="0"/>
          <a:chOff x="0" y="0"/>
          <a:chExt cx="0" cy="0"/>
        </a:xfrm>
      </p:grpSpPr>
      <p:sp>
        <p:nvSpPr>
          <p:cNvPr id="23" name="Google Shape;23;p24"/>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4"/>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4"/>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 name="Shape 26"/>
        <p:cNvGrpSpPr/>
        <p:nvPr/>
      </p:nvGrpSpPr>
      <p:grpSpPr>
        <a:xfrm>
          <a:off x="0" y="0"/>
          <a:ext cx="0" cy="0"/>
          <a:chOff x="0" y="0"/>
          <a:chExt cx="0" cy="0"/>
        </a:xfrm>
      </p:grpSpPr>
      <p:sp>
        <p:nvSpPr>
          <p:cNvPr id="27" name="Google Shape;27;p23"/>
          <p:cNvSpPr txBox="1"/>
          <p:nvPr>
            <p:ph type="title"/>
          </p:nvPr>
        </p:nvSpPr>
        <p:spPr>
          <a:xfrm>
            <a:off x="2235202" y="274638"/>
            <a:ext cx="9347198" cy="487362"/>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23"/>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lnSpc>
                <a:spcPct val="100000"/>
              </a:lnSpc>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lnSpc>
                <a:spcPct val="100000"/>
              </a:lnSpc>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lnSpc>
                <a:spcPct val="100000"/>
              </a:lnSpc>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9" name="Google Shape;29;p23"/>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3"/>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3"/>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32" name="Google Shape;32;p23"/>
          <p:cNvPicPr preferRelativeResize="0"/>
          <p:nvPr/>
        </p:nvPicPr>
        <p:blipFill rotWithShape="1">
          <a:blip r:embed="rId2">
            <a:alphaModFix/>
          </a:blip>
          <a:srcRect b="0" l="0" r="0" t="0"/>
          <a:stretch/>
        </p:blipFill>
        <p:spPr>
          <a:xfrm>
            <a:off x="609600" y="156573"/>
            <a:ext cx="1625602" cy="713824"/>
          </a:xfrm>
          <a:prstGeom prst="rect">
            <a:avLst/>
          </a:prstGeom>
          <a:noFill/>
          <a:ln>
            <a:noFill/>
          </a:ln>
        </p:spPr>
      </p:pic>
      <p:cxnSp>
        <p:nvCxnSpPr>
          <p:cNvPr id="33" name="Google Shape;33;p23"/>
          <p:cNvCxnSpPr/>
          <p:nvPr/>
        </p:nvCxnSpPr>
        <p:spPr>
          <a:xfrm>
            <a:off x="609600" y="838200"/>
            <a:ext cx="10972800" cy="0"/>
          </a:xfrm>
          <a:prstGeom prst="straightConnector1">
            <a:avLst/>
          </a:prstGeom>
          <a:noFill/>
          <a:ln cap="flat" cmpd="sng" w="38100">
            <a:solidFill>
              <a:srgbClr val="FF9900"/>
            </a:solidFill>
            <a:prstDash val="solid"/>
            <a:round/>
            <a:headEnd len="sm" w="sm" type="none"/>
            <a:tailEnd len="sm" w="sm" type="none"/>
          </a:ln>
        </p:spPr>
      </p:cxnSp>
    </p:spTree>
  </p:cSld>
  <p:clrMapOvr>
    <a:masterClrMapping/>
  </p:clrMapOvr>
  <mc:AlternateContent>
    <mc:Choice Requires="p14">
      <p:transition spd="slow">
        <p14:rippl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25"/>
          <p:cNvSpPr txBox="1"/>
          <p:nvPr>
            <p:ph type="title"/>
          </p:nvPr>
        </p:nvSpPr>
        <p:spPr>
          <a:xfrm>
            <a:off x="963084" y="4406901"/>
            <a:ext cx="103632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5"/>
          <p:cNvSpPr txBox="1"/>
          <p:nvPr>
            <p:ph idx="1" type="body"/>
          </p:nvPr>
        </p:nvSpPr>
        <p:spPr>
          <a:xfrm>
            <a:off x="963084" y="2906713"/>
            <a:ext cx="103632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7" name="Google Shape;37;p25"/>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5"/>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5"/>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rippl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2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6"/>
          <p:cNvSpPr txBox="1"/>
          <p:nvPr>
            <p:ph idx="1" type="body"/>
          </p:nvPr>
        </p:nvSpPr>
        <p:spPr>
          <a:xfrm>
            <a:off x="609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3" name="Google Shape;43;p26"/>
          <p:cNvSpPr txBox="1"/>
          <p:nvPr>
            <p:ph idx="2" type="body"/>
          </p:nvPr>
        </p:nvSpPr>
        <p:spPr>
          <a:xfrm>
            <a:off x="6197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44" name="Google Shape;44;p26"/>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6"/>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6"/>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rippl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2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7"/>
          <p:cNvSpPr txBox="1"/>
          <p:nvPr>
            <p:ph idx="1" type="body"/>
          </p:nvPr>
        </p:nvSpPr>
        <p:spPr>
          <a:xfrm>
            <a:off x="609600" y="1535113"/>
            <a:ext cx="5386917"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0" name="Google Shape;50;p27"/>
          <p:cNvSpPr txBox="1"/>
          <p:nvPr>
            <p:ph idx="2" type="body"/>
          </p:nvPr>
        </p:nvSpPr>
        <p:spPr>
          <a:xfrm>
            <a:off x="609600" y="2174875"/>
            <a:ext cx="5386917"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1" name="Google Shape;51;p27"/>
          <p:cNvSpPr txBox="1"/>
          <p:nvPr>
            <p:ph idx="3" type="body"/>
          </p:nvPr>
        </p:nvSpPr>
        <p:spPr>
          <a:xfrm>
            <a:off x="6193368" y="1535113"/>
            <a:ext cx="5389033"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52" name="Google Shape;52;p27"/>
          <p:cNvSpPr txBox="1"/>
          <p:nvPr>
            <p:ph idx="4" type="body"/>
          </p:nvPr>
        </p:nvSpPr>
        <p:spPr>
          <a:xfrm>
            <a:off x="6193368" y="2174875"/>
            <a:ext cx="5389033"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53" name="Google Shape;53;p27"/>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7"/>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7"/>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rippl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6" name="Shape 56"/>
        <p:cNvGrpSpPr/>
        <p:nvPr/>
      </p:nvGrpSpPr>
      <p:grpSpPr>
        <a:xfrm>
          <a:off x="0" y="0"/>
          <a:ext cx="0" cy="0"/>
          <a:chOff x="0" y="0"/>
          <a:chExt cx="0" cy="0"/>
        </a:xfrm>
      </p:grpSpPr>
      <p:sp>
        <p:nvSpPr>
          <p:cNvPr id="57" name="Google Shape;57;p28"/>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8"/>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8"/>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60" name="Google Shape;60;p28"/>
          <p:cNvSpPr/>
          <p:nvPr/>
        </p:nvSpPr>
        <p:spPr>
          <a:xfrm>
            <a:off x="2032000" y="2551018"/>
            <a:ext cx="8534400" cy="32647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Calibri"/>
              <a:ea typeface="Calibri"/>
              <a:cs typeface="Calibri"/>
              <a:sym typeface="Calibri"/>
            </a:endParaRPr>
          </a:p>
        </p:txBody>
      </p:sp>
      <p:pic>
        <p:nvPicPr>
          <p:cNvPr descr="http://uconndigitalarts.com/wp-content/uploads/2013/04/original.jpg" id="61" name="Google Shape;61;p28"/>
          <p:cNvPicPr preferRelativeResize="0"/>
          <p:nvPr/>
        </p:nvPicPr>
        <p:blipFill rotWithShape="1">
          <a:blip r:embed="rId2">
            <a:alphaModFix/>
          </a:blip>
          <a:srcRect b="41310" l="0" r="0" t="43978"/>
          <a:stretch/>
        </p:blipFill>
        <p:spPr>
          <a:xfrm flipH="1">
            <a:off x="3732707" y="2575401"/>
            <a:ext cx="4568091" cy="283858"/>
          </a:xfrm>
          <a:prstGeom prst="rect">
            <a:avLst/>
          </a:prstGeom>
          <a:noFill/>
          <a:ln>
            <a:noFill/>
          </a:ln>
        </p:spPr>
      </p:pic>
      <p:pic>
        <p:nvPicPr>
          <p:cNvPr descr="C:\Users\powerpoint.vn\Downloads\1e2cd4b177168ad16ce2e7c504bba4d2.x400.jpeg" id="62" name="Google Shape;62;p28"/>
          <p:cNvPicPr preferRelativeResize="0"/>
          <p:nvPr/>
        </p:nvPicPr>
        <p:blipFill rotWithShape="1">
          <a:blip r:embed="rId3">
            <a:alphaModFix/>
          </a:blip>
          <a:srcRect b="55710" l="0" r="0" t="0"/>
          <a:stretch/>
        </p:blipFill>
        <p:spPr>
          <a:xfrm>
            <a:off x="2568620" y="609600"/>
            <a:ext cx="7257961" cy="2828060"/>
          </a:xfrm>
          <a:prstGeom prst="rect">
            <a:avLst/>
          </a:prstGeom>
          <a:noFill/>
          <a:ln>
            <a:noFill/>
          </a:ln>
        </p:spPr>
      </p:pic>
      <p:sp>
        <p:nvSpPr>
          <p:cNvPr id="63" name="Google Shape;63;p28"/>
          <p:cNvSpPr txBox="1"/>
          <p:nvPr/>
        </p:nvSpPr>
        <p:spPr>
          <a:xfrm>
            <a:off x="4103893" y="3124200"/>
            <a:ext cx="4735308" cy="21390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7200"/>
              <a:buFont typeface="Calibri"/>
              <a:buNone/>
            </a:pPr>
            <a:r>
              <a:rPr b="1" i="0" lang="en-US" sz="7200" u="none" cap="none" strike="noStrike">
                <a:solidFill>
                  <a:schemeClr val="lt1"/>
                </a:solidFill>
                <a:latin typeface="Calibri"/>
                <a:ea typeface="Calibri"/>
                <a:cs typeface="Calibri"/>
                <a:sym typeface="Calibri"/>
              </a:rPr>
              <a:t>DEM</a:t>
            </a:r>
            <a:r>
              <a:rPr b="1" i="0" lang="en-US" sz="11500" u="none" cap="none" strike="noStrike">
                <a:solidFill>
                  <a:schemeClr val="lt1"/>
                </a:solidFill>
                <a:latin typeface="Calibri"/>
                <a:ea typeface="Calibri"/>
                <a:cs typeface="Calibri"/>
                <a:sym typeface="Calibri"/>
              </a:rPr>
              <a:t>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descr="http://www.designofsignage.com/application/symbol/hands/image/600x600/hand-press-button-4.jpg" id="64" name="Google Shape;64;p28"/>
          <p:cNvPicPr preferRelativeResize="0"/>
          <p:nvPr/>
        </p:nvPicPr>
        <p:blipFill rotWithShape="1">
          <a:blip r:embed="rId4">
            <a:alphaModFix/>
          </a:blip>
          <a:srcRect b="0" l="0" r="0" t="0"/>
          <a:stretch/>
        </p:blipFill>
        <p:spPr>
          <a:xfrm>
            <a:off x="6016752" y="3568725"/>
            <a:ext cx="3488947" cy="2616710"/>
          </a:xfrm>
          <a:prstGeom prst="rect">
            <a:avLst/>
          </a:prstGeom>
          <a:noFill/>
          <a:ln>
            <a:noFill/>
          </a:ln>
        </p:spPr>
      </p:pic>
    </p:spTree>
  </p:cSld>
  <p:clrMapOvr>
    <a:masterClrMapping/>
  </p:clrMapOvr>
  <mc:AlternateContent>
    <mc:Choice Requires="p14">
      <p:transition spd="slow">
        <p14:rippl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29"/>
          <p:cNvSpPr txBox="1"/>
          <p:nvPr>
            <p:ph type="title"/>
          </p:nvPr>
        </p:nvSpPr>
        <p:spPr>
          <a:xfrm>
            <a:off x="609601" y="273050"/>
            <a:ext cx="4011084"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9"/>
          <p:cNvSpPr txBox="1"/>
          <p:nvPr>
            <p:ph idx="1" type="body"/>
          </p:nvPr>
        </p:nvSpPr>
        <p:spPr>
          <a:xfrm>
            <a:off x="4766733" y="273051"/>
            <a:ext cx="6815667"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8" name="Google Shape;68;p29"/>
          <p:cNvSpPr txBox="1"/>
          <p:nvPr>
            <p:ph idx="2" type="body"/>
          </p:nvPr>
        </p:nvSpPr>
        <p:spPr>
          <a:xfrm>
            <a:off x="609601" y="1435101"/>
            <a:ext cx="4011084"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9" name="Google Shape;69;p29"/>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9"/>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9"/>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2" name="Shape 72"/>
        <p:cNvGrpSpPr/>
        <p:nvPr/>
      </p:nvGrpSpPr>
      <p:grpSpPr>
        <a:xfrm>
          <a:off x="0" y="0"/>
          <a:ext cx="0" cy="0"/>
          <a:chOff x="0" y="0"/>
          <a:chExt cx="0" cy="0"/>
        </a:xfrm>
      </p:grpSpPr>
      <p:sp>
        <p:nvSpPr>
          <p:cNvPr id="73" name="Google Shape;73;p30"/>
          <p:cNvSpPr txBox="1"/>
          <p:nvPr>
            <p:ph type="title"/>
          </p:nvPr>
        </p:nvSpPr>
        <p:spPr>
          <a:xfrm>
            <a:off x="2389717" y="4800600"/>
            <a:ext cx="73152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0"/>
          <p:cNvSpPr/>
          <p:nvPr>
            <p:ph idx="2" type="pic"/>
          </p:nvPr>
        </p:nvSpPr>
        <p:spPr>
          <a:xfrm>
            <a:off x="2389717" y="612775"/>
            <a:ext cx="7315200" cy="4114800"/>
          </a:xfrm>
          <a:prstGeom prst="rect">
            <a:avLst/>
          </a:prstGeom>
          <a:noFill/>
          <a:ln>
            <a:noFill/>
          </a:ln>
        </p:spPr>
      </p:sp>
      <p:sp>
        <p:nvSpPr>
          <p:cNvPr id="75" name="Google Shape;75;p30"/>
          <p:cNvSpPr txBox="1"/>
          <p:nvPr>
            <p:ph idx="1" type="body"/>
          </p:nvPr>
        </p:nvSpPr>
        <p:spPr>
          <a:xfrm>
            <a:off x="2389717" y="5367338"/>
            <a:ext cx="73152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6" name="Google Shape;76;p30"/>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0"/>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0"/>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1"/>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1"/>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21"/>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1"/>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1"/>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docs.google.com/spreadsheets/d/1fxCwyItSbNOggV2P33YdpATf_TDekgEW/edit?usp=sharing&amp;ouid=111311082722377906543&amp;rtpof=true&amp;sd=true"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docs.google.com/spreadsheets/d/1fxCwyItSbNOggV2P33YdpATf_TDekgEW/edit?usp=sharing&amp;ouid=111311082722377906543&amp;rtpof=true&amp;sd=true"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docs.google.com/spreadsheets/d/1fxCwyItSbNOggV2P33YdpATf_TDekgEW/edit?usp=sharing&amp;ouid=111311082722377906543&amp;rtpof=true&amp;sd=true"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1179929b434_1_103"/>
          <p:cNvSpPr txBox="1"/>
          <p:nvPr>
            <p:ph idx="1" type="subTitle"/>
          </p:nvPr>
        </p:nvSpPr>
        <p:spPr>
          <a:xfrm>
            <a:off x="5486400" y="4953000"/>
            <a:ext cx="6705600" cy="990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F5A33"/>
              </a:buClr>
              <a:buSzPts val="2200"/>
              <a:buNone/>
            </a:pPr>
            <a:r>
              <a:rPr lang="en-US"/>
              <a:t>Bài 6: kế hoạch kiểm thử</a:t>
            </a:r>
            <a:endParaRPr/>
          </a:p>
        </p:txBody>
      </p:sp>
      <p:sp>
        <p:nvSpPr>
          <p:cNvPr id="111" name="Google Shape;111;g1179929b434_1_103"/>
          <p:cNvSpPr txBox="1"/>
          <p:nvPr>
            <p:ph type="title"/>
          </p:nvPr>
        </p:nvSpPr>
        <p:spPr>
          <a:xfrm>
            <a:off x="5506720" y="4284596"/>
            <a:ext cx="6100200" cy="705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FF5A33"/>
              </a:buClr>
              <a:buSzPts val="3400"/>
              <a:buFont typeface="Calibri"/>
              <a:buNone/>
            </a:pPr>
            <a:r>
              <a:rPr lang="en-US"/>
              <a:t>kiểm thử cơ bản(P1)</a:t>
            </a:r>
            <a:endParaRPr/>
          </a:p>
        </p:txBody>
      </p:sp>
      <p:pic>
        <p:nvPicPr>
          <p:cNvPr id="112" name="Google Shape;112;g1179929b434_1_103"/>
          <p:cNvPicPr preferRelativeResize="0"/>
          <p:nvPr/>
        </p:nvPicPr>
        <p:blipFill rotWithShape="1">
          <a:blip r:embed="rId3">
            <a:alphaModFix/>
          </a:blip>
          <a:srcRect b="0" l="0" r="0" t="0"/>
          <a:stretch/>
        </p:blipFill>
        <p:spPr>
          <a:xfrm>
            <a:off x="1890932" y="2406165"/>
            <a:ext cx="1693935" cy="25186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1179929b434_1_92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Thực hành</a:t>
            </a:r>
            <a:endParaRPr/>
          </a:p>
        </p:txBody>
      </p:sp>
      <p:sp>
        <p:nvSpPr>
          <p:cNvPr id="175" name="Google Shape;175;g1179929b434_1_927"/>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SzPts val="2800"/>
              <a:buFont typeface="Quattrocento Sans"/>
              <a:buChar char="❑"/>
            </a:pPr>
            <a:r>
              <a:rPr lang="en-US"/>
              <a:t>Hướng dẫn làm bài Lab</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1179929b434_1_135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tóm tắt bài học</a:t>
            </a:r>
            <a:endParaRPr/>
          </a:p>
        </p:txBody>
      </p:sp>
      <p:sp>
        <p:nvSpPr>
          <p:cNvPr id="181" name="Google Shape;181;g1179929b434_1_1357"/>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sp>
        <p:nvSpPr>
          <p:cNvPr id="182" name="Google Shape;182;g1179929b434_1_1357"/>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3" name="Google Shape;183;g1179929b434_1_1357"/>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4" name="Google Shape;184;g1179929b434_1_1357"/>
          <p:cNvSpPr txBox="1"/>
          <p:nvPr/>
        </p:nvSpPr>
        <p:spPr>
          <a:xfrm>
            <a:off x="799650" y="2067600"/>
            <a:ext cx="8229600" cy="3933900"/>
          </a:xfrm>
          <a:prstGeom prst="rect">
            <a:avLst/>
          </a:prstGeom>
          <a:noFill/>
          <a:ln>
            <a:noFill/>
          </a:ln>
        </p:spPr>
        <p:txBody>
          <a:bodyPr anchorCtr="0" anchor="t" bIns="45700" lIns="91425" spcFirstLastPara="1" rIns="91425" wrap="square" tIns="45700">
            <a:noAutofit/>
          </a:bodyPr>
          <a:lstStyle/>
          <a:p>
            <a:pPr indent="-469900" lvl="0" marL="457200" rtl="0" algn="l">
              <a:lnSpc>
                <a:spcPct val="115000"/>
              </a:lnSpc>
              <a:spcBef>
                <a:spcPts val="0"/>
              </a:spcBef>
              <a:spcAft>
                <a:spcPts val="0"/>
              </a:spcAft>
              <a:buClr>
                <a:srgbClr val="333333"/>
              </a:buClr>
              <a:buSzPts val="3800"/>
              <a:buFont typeface="Quattrocento Sans"/>
              <a:buChar char="•"/>
            </a:pPr>
            <a:r>
              <a:rPr b="1" lang="en-US" sz="3000">
                <a:solidFill>
                  <a:srgbClr val="333333"/>
                </a:solidFill>
                <a:latin typeface="Quattrocento Sans"/>
                <a:ea typeface="Quattrocento Sans"/>
                <a:cs typeface="Quattrocento Sans"/>
                <a:sym typeface="Quattrocento Sans"/>
              </a:rPr>
              <a:t>Tìm hiểu về khái niệm Test plan là gì?</a:t>
            </a:r>
            <a:endParaRPr b="1" sz="3000">
              <a:solidFill>
                <a:srgbClr val="333333"/>
              </a:solidFill>
              <a:latin typeface="Quattrocento Sans"/>
              <a:ea typeface="Quattrocento Sans"/>
              <a:cs typeface="Quattrocento Sans"/>
              <a:sym typeface="Quattrocento Sans"/>
            </a:endParaRPr>
          </a:p>
          <a:p>
            <a:pPr indent="-419100" lvl="0" marL="4572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Tầm quan trọng của Kế hoạch kiểm tra là gì?</a:t>
            </a:r>
            <a:endParaRPr b="1" sz="3000">
              <a:solidFill>
                <a:srgbClr val="333333"/>
              </a:solidFill>
              <a:latin typeface="Quattrocento Sans"/>
              <a:ea typeface="Quattrocento Sans"/>
              <a:cs typeface="Quattrocento Sans"/>
              <a:sym typeface="Quattrocento Sans"/>
            </a:endParaRPr>
          </a:p>
          <a:p>
            <a:pPr indent="-419100" lvl="0" marL="4572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8 bước để viết một Test Plan</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1: Phân tích sản phẩm</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2: Thiết kế Chiến lược Kiểm tra</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3: Xác định các Mục tiêu Kiểm tra</a:t>
            </a:r>
            <a:endParaRPr b="1" sz="3000">
              <a:solidFill>
                <a:srgbClr val="333333"/>
              </a:solidFill>
              <a:latin typeface="Quattrocento Sans"/>
              <a:ea typeface="Quattrocento Sans"/>
              <a:cs typeface="Quattrocento Sans"/>
              <a:sym typeface="Quattrocento Sans"/>
            </a:endParaRPr>
          </a:p>
        </p:txBody>
      </p:sp>
      <p:sp>
        <p:nvSpPr>
          <p:cNvPr id="185" name="Google Shape;185;g1179929b434_1_1357"/>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Tóm tắt bài học</a:t>
            </a:r>
            <a:endParaRPr b="1" i="0" sz="2800" u="none" cap="none" strike="noStrike">
              <a:solidFill>
                <a:srgbClr val="F79646"/>
              </a:solidFill>
              <a:latin typeface="Quattrocento Sans"/>
              <a:ea typeface="Quattrocento Sans"/>
              <a:cs typeface="Quattrocento Sans"/>
              <a:sym typeface="Quattrocento Sans"/>
            </a:endParaRPr>
          </a:p>
        </p:txBody>
      </p:sp>
      <p:pic>
        <p:nvPicPr>
          <p:cNvPr descr="D:\Compressed\PSD Collection 2011\WP-201 copy.png" id="186" name="Google Shape;186;g1179929b434_1_1357"/>
          <p:cNvPicPr preferRelativeResize="0"/>
          <p:nvPr/>
        </p:nvPicPr>
        <p:blipFill rotWithShape="1">
          <a:blip r:embed="rId3">
            <a:alphaModFix/>
          </a:blip>
          <a:srcRect b="0" l="0" r="0" t="0"/>
          <a:stretch/>
        </p:blipFill>
        <p:spPr>
          <a:xfrm flipH="1">
            <a:off x="9029250" y="1033188"/>
            <a:ext cx="3162750" cy="53250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1179929b434_1_1029"/>
          <p:cNvSpPr/>
          <p:nvPr/>
        </p:nvSpPr>
        <p:spPr>
          <a:xfrm>
            <a:off x="3919557" y="2967335"/>
            <a:ext cx="7396500" cy="708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small" strike="noStrike">
                <a:solidFill>
                  <a:srgbClr val="FFA15D"/>
                </a:solidFill>
                <a:latin typeface="Calibri"/>
                <a:ea typeface="Calibri"/>
                <a:cs typeface="Calibri"/>
                <a:sym typeface="Calibri"/>
              </a:rPr>
              <a:t>Hướng dẫn học bài online tiếp theo</a:t>
            </a:r>
            <a:endParaRPr b="1" i="0" sz="4000" u="none" cap="small" strike="noStrike">
              <a:solidFill>
                <a:srgbClr val="FFA15D"/>
              </a:solidFill>
              <a:latin typeface="Calibri"/>
              <a:ea typeface="Calibri"/>
              <a:cs typeface="Calibri"/>
              <a:sym typeface="Calibri"/>
            </a:endParaRPr>
          </a:p>
        </p:txBody>
      </p:sp>
      <p:cxnSp>
        <p:nvCxnSpPr>
          <p:cNvPr id="192" name="Google Shape;192;g1179929b434_1_1029"/>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193" name="Google Shape;193;g1179929b434_1_1029"/>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1179929b434_1_113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 tiếp theo</a:t>
            </a:r>
            <a:endParaRPr/>
          </a:p>
        </p:txBody>
      </p:sp>
      <p:sp>
        <p:nvSpPr>
          <p:cNvPr id="199" name="Google Shape;199;g1179929b434_1_1132"/>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pic>
        <p:nvPicPr>
          <p:cNvPr descr="D:\Pictures\PNG\present.png" id="200" name="Google Shape;200;g1179929b434_1_1132"/>
          <p:cNvPicPr preferRelativeResize="0"/>
          <p:nvPr/>
        </p:nvPicPr>
        <p:blipFill rotWithShape="1">
          <a:blip r:embed="rId3">
            <a:alphaModFix/>
          </a:blip>
          <a:srcRect b="0" l="0" r="0" t="0"/>
          <a:stretch/>
        </p:blipFill>
        <p:spPr>
          <a:xfrm flipH="1">
            <a:off x="9268820" y="1017269"/>
            <a:ext cx="2313580" cy="5356860"/>
          </a:xfrm>
          <a:prstGeom prst="rect">
            <a:avLst/>
          </a:prstGeom>
          <a:noFill/>
          <a:ln>
            <a:noFill/>
          </a:ln>
        </p:spPr>
      </p:pic>
      <p:sp>
        <p:nvSpPr>
          <p:cNvPr id="201" name="Google Shape;201;g1179929b434_1_1132"/>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2" name="Google Shape;202;g1179929b434_1_1132"/>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3" name="Google Shape;203;g1179929b434_1_1132"/>
          <p:cNvSpPr txBox="1"/>
          <p:nvPr/>
        </p:nvSpPr>
        <p:spPr>
          <a:xfrm>
            <a:off x="826025" y="2067600"/>
            <a:ext cx="8229600" cy="3933900"/>
          </a:xfrm>
          <a:prstGeom prst="rect">
            <a:avLst/>
          </a:prstGeom>
          <a:noFill/>
          <a:ln>
            <a:noFill/>
          </a:ln>
        </p:spPr>
        <p:txBody>
          <a:bodyPr anchorCtr="0" anchor="t" bIns="45700" lIns="91425" spcFirstLastPara="1" rIns="91425" wrap="square" tIns="45700">
            <a:noAutofit/>
          </a:bodyPr>
          <a:lstStyle/>
          <a:p>
            <a:pPr indent="-412750" lvl="0" marL="457200" rtl="0" algn="l">
              <a:lnSpc>
                <a:spcPct val="115000"/>
              </a:lnSpc>
              <a:spcBef>
                <a:spcPts val="0"/>
              </a:spcBef>
              <a:spcAft>
                <a:spcPts val="0"/>
              </a:spcAft>
              <a:buClr>
                <a:srgbClr val="333333"/>
              </a:buClr>
              <a:buSzPts val="2900"/>
              <a:buFont typeface="Quattrocento Sans"/>
              <a:buChar char="•"/>
            </a:pPr>
            <a:r>
              <a:rPr b="1" lang="en-US" sz="2900">
                <a:solidFill>
                  <a:srgbClr val="333333"/>
                </a:solidFill>
                <a:latin typeface="Quattrocento Sans"/>
                <a:ea typeface="Quattrocento Sans"/>
                <a:cs typeface="Quattrocento Sans"/>
                <a:sym typeface="Quattrocento Sans"/>
              </a:rPr>
              <a:t>8 bước để viết một Test Plan</a:t>
            </a:r>
            <a:endParaRPr b="1" sz="2900">
              <a:solidFill>
                <a:srgbClr val="333333"/>
              </a:solidFill>
              <a:latin typeface="Quattrocento Sans"/>
              <a:ea typeface="Quattrocento Sans"/>
              <a:cs typeface="Quattrocento Sans"/>
              <a:sym typeface="Quattrocento Sans"/>
            </a:endParaRPr>
          </a:p>
          <a:p>
            <a:pPr indent="-412750" lvl="1" marL="914400" rtl="0" algn="l">
              <a:lnSpc>
                <a:spcPct val="115000"/>
              </a:lnSpc>
              <a:spcBef>
                <a:spcPts val="0"/>
              </a:spcBef>
              <a:spcAft>
                <a:spcPts val="0"/>
              </a:spcAft>
              <a:buClr>
                <a:srgbClr val="333333"/>
              </a:buClr>
              <a:buSzPts val="2900"/>
              <a:buFont typeface="Quattrocento Sans"/>
              <a:buChar char="○"/>
            </a:pPr>
            <a:r>
              <a:rPr b="1" lang="en-US" sz="2900">
                <a:solidFill>
                  <a:srgbClr val="333333"/>
                </a:solidFill>
                <a:latin typeface="Quattrocento Sans"/>
                <a:ea typeface="Quattrocento Sans"/>
                <a:cs typeface="Quattrocento Sans"/>
                <a:sym typeface="Quattrocento Sans"/>
              </a:rPr>
              <a:t>Bước 4: Xác định tiêu chí kiểm tra</a:t>
            </a:r>
            <a:endParaRPr b="1" sz="2900">
              <a:solidFill>
                <a:srgbClr val="333333"/>
              </a:solidFill>
              <a:latin typeface="Quattrocento Sans"/>
              <a:ea typeface="Quattrocento Sans"/>
              <a:cs typeface="Quattrocento Sans"/>
              <a:sym typeface="Quattrocento Sans"/>
            </a:endParaRPr>
          </a:p>
          <a:p>
            <a:pPr indent="-412750" lvl="1" marL="914400" rtl="0" algn="l">
              <a:lnSpc>
                <a:spcPct val="115000"/>
              </a:lnSpc>
              <a:spcBef>
                <a:spcPts val="0"/>
              </a:spcBef>
              <a:spcAft>
                <a:spcPts val="0"/>
              </a:spcAft>
              <a:buClr>
                <a:srgbClr val="333333"/>
              </a:buClr>
              <a:buSzPts val="2900"/>
              <a:buFont typeface="Quattrocento Sans"/>
              <a:buChar char="○"/>
            </a:pPr>
            <a:r>
              <a:rPr b="1" lang="en-US" sz="2900">
                <a:solidFill>
                  <a:srgbClr val="333333"/>
                </a:solidFill>
                <a:latin typeface="Quattrocento Sans"/>
                <a:ea typeface="Quattrocento Sans"/>
                <a:cs typeface="Quattrocento Sans"/>
                <a:sym typeface="Quattrocento Sans"/>
              </a:rPr>
              <a:t>Bước 5: Hoạch định nguồn lực</a:t>
            </a:r>
            <a:endParaRPr b="1" sz="2900">
              <a:solidFill>
                <a:srgbClr val="333333"/>
              </a:solidFill>
              <a:latin typeface="Quattrocento Sans"/>
              <a:ea typeface="Quattrocento Sans"/>
              <a:cs typeface="Quattrocento Sans"/>
              <a:sym typeface="Quattrocento Sans"/>
            </a:endParaRPr>
          </a:p>
          <a:p>
            <a:pPr indent="-412750" lvl="1" marL="914400" rtl="0" algn="l">
              <a:lnSpc>
                <a:spcPct val="115000"/>
              </a:lnSpc>
              <a:spcBef>
                <a:spcPts val="0"/>
              </a:spcBef>
              <a:spcAft>
                <a:spcPts val="0"/>
              </a:spcAft>
              <a:buClr>
                <a:srgbClr val="333333"/>
              </a:buClr>
              <a:buSzPts val="2900"/>
              <a:buFont typeface="Quattrocento Sans"/>
              <a:buChar char="○"/>
            </a:pPr>
            <a:r>
              <a:rPr b="1" lang="en-US" sz="2900">
                <a:solidFill>
                  <a:srgbClr val="333333"/>
                </a:solidFill>
                <a:latin typeface="Quattrocento Sans"/>
                <a:ea typeface="Quattrocento Sans"/>
                <a:cs typeface="Quattrocento Sans"/>
                <a:sym typeface="Quattrocento Sans"/>
              </a:rPr>
              <a:t>Bước 6: Lập kế hoạch môi trường thử nghiệm</a:t>
            </a:r>
            <a:endParaRPr b="1" sz="2900">
              <a:solidFill>
                <a:srgbClr val="333333"/>
              </a:solidFill>
              <a:latin typeface="Quattrocento Sans"/>
              <a:ea typeface="Quattrocento Sans"/>
              <a:cs typeface="Quattrocento Sans"/>
              <a:sym typeface="Quattrocento Sans"/>
            </a:endParaRPr>
          </a:p>
          <a:p>
            <a:pPr indent="-412750" lvl="1" marL="914400" rtl="0" algn="l">
              <a:lnSpc>
                <a:spcPct val="115000"/>
              </a:lnSpc>
              <a:spcBef>
                <a:spcPts val="0"/>
              </a:spcBef>
              <a:spcAft>
                <a:spcPts val="0"/>
              </a:spcAft>
              <a:buClr>
                <a:srgbClr val="333333"/>
              </a:buClr>
              <a:buSzPts val="2900"/>
              <a:buFont typeface="Quattrocento Sans"/>
              <a:buChar char="○"/>
            </a:pPr>
            <a:r>
              <a:rPr b="1" lang="en-US" sz="2900">
                <a:solidFill>
                  <a:srgbClr val="333333"/>
                </a:solidFill>
                <a:latin typeface="Quattrocento Sans"/>
                <a:ea typeface="Quattrocento Sans"/>
                <a:cs typeface="Quattrocento Sans"/>
                <a:sym typeface="Quattrocento Sans"/>
              </a:rPr>
              <a:t>Bước 7: Lập lịch &amp; Ước tính</a:t>
            </a:r>
            <a:endParaRPr b="1" sz="2900">
              <a:solidFill>
                <a:srgbClr val="333333"/>
              </a:solidFill>
              <a:latin typeface="Quattrocento Sans"/>
              <a:ea typeface="Quattrocento Sans"/>
              <a:cs typeface="Quattrocento Sans"/>
              <a:sym typeface="Quattrocento Sans"/>
            </a:endParaRPr>
          </a:p>
          <a:p>
            <a:pPr indent="-412750" lvl="1" marL="914400" rtl="0" algn="l">
              <a:lnSpc>
                <a:spcPct val="115000"/>
              </a:lnSpc>
              <a:spcBef>
                <a:spcPts val="0"/>
              </a:spcBef>
              <a:spcAft>
                <a:spcPts val="0"/>
              </a:spcAft>
              <a:buClr>
                <a:srgbClr val="333333"/>
              </a:buClr>
              <a:buSzPts val="2900"/>
              <a:buFont typeface="Quattrocento Sans"/>
              <a:buChar char="○"/>
            </a:pPr>
            <a:r>
              <a:rPr b="1" lang="en-US" sz="2900">
                <a:solidFill>
                  <a:srgbClr val="333333"/>
                </a:solidFill>
                <a:latin typeface="Quattrocento Sans"/>
                <a:ea typeface="Quattrocento Sans"/>
                <a:cs typeface="Quattrocento Sans"/>
                <a:sym typeface="Quattrocento Sans"/>
              </a:rPr>
              <a:t>Bước 8: Xác định phân phối thử nghiệm</a:t>
            </a:r>
            <a:endParaRPr b="1" sz="3400">
              <a:solidFill>
                <a:srgbClr val="333333"/>
              </a:solidFill>
              <a:latin typeface="Quattrocento Sans"/>
              <a:ea typeface="Quattrocento Sans"/>
              <a:cs typeface="Quattrocento Sans"/>
              <a:sym typeface="Quattrocento Sans"/>
            </a:endParaRPr>
          </a:p>
        </p:txBody>
      </p:sp>
      <p:sp>
        <p:nvSpPr>
          <p:cNvPr id="204" name="Google Shape;204;g1179929b434_1_1132"/>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bài học tiếp theo</a:t>
            </a:r>
            <a:endParaRPr b="1" i="0" sz="2800" u="none" cap="none" strike="noStrik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1179929b434_1_1239"/>
          <p:cNvSpPr/>
          <p:nvPr/>
        </p:nvSpPr>
        <p:spPr>
          <a:xfrm>
            <a:off x="3919557" y="2967335"/>
            <a:ext cx="69774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Tổ chức trình bày chủ đề</a:t>
            </a:r>
            <a:endParaRPr b="1" i="0" sz="5400" u="none" cap="small" strike="noStrike">
              <a:solidFill>
                <a:srgbClr val="FFA15D"/>
              </a:solidFill>
              <a:latin typeface="Calibri"/>
              <a:ea typeface="Calibri"/>
              <a:cs typeface="Calibri"/>
              <a:sym typeface="Calibri"/>
            </a:endParaRPr>
          </a:p>
        </p:txBody>
      </p:sp>
      <p:cxnSp>
        <p:nvCxnSpPr>
          <p:cNvPr id="210" name="Google Shape;210;g1179929b434_1_1239"/>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211" name="Google Shape;211;g1179929b434_1_1239"/>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1180b6594cb_0_115"/>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tình huống 1</a:t>
            </a:r>
            <a:endParaRPr/>
          </a:p>
        </p:txBody>
      </p:sp>
      <p:sp>
        <p:nvSpPr>
          <p:cNvPr id="217" name="Google Shape;217;g1180b6594cb_0_115"/>
          <p:cNvSpPr txBox="1"/>
          <p:nvPr/>
        </p:nvSpPr>
        <p:spPr>
          <a:xfrm>
            <a:off x="800400" y="1528200"/>
            <a:ext cx="10782000" cy="5329800"/>
          </a:xfrm>
          <a:prstGeom prst="rect">
            <a:avLst/>
          </a:prstGeom>
          <a:noFill/>
          <a:ln>
            <a:noFill/>
          </a:ln>
        </p:spPr>
        <p:txBody>
          <a:bodyPr anchorCtr="0" anchor="t" bIns="45700" lIns="91425" spcFirstLastPara="1" rIns="91425" wrap="square" tIns="45700">
            <a:noAutofit/>
          </a:bodyPr>
          <a:lstStyle/>
          <a:p>
            <a:pPr indent="0" lvl="0" marL="342900" rtl="0" algn="l">
              <a:lnSpc>
                <a:spcPct val="80000"/>
              </a:lnSpc>
              <a:spcBef>
                <a:spcPts val="0"/>
              </a:spcBef>
              <a:spcAft>
                <a:spcPts val="0"/>
              </a:spcAft>
              <a:buSzPts val="523"/>
              <a:buNone/>
            </a:pPr>
            <a:r>
              <a:t/>
            </a:r>
            <a:endParaRPr sz="1667">
              <a:solidFill>
                <a:schemeClr val="dk1"/>
              </a:solidFill>
              <a:latin typeface="Quattrocento Sans"/>
              <a:ea typeface="Quattrocento Sans"/>
              <a:cs typeface="Quattrocento Sans"/>
              <a:sym typeface="Quattrocento Sans"/>
            </a:endParaRPr>
          </a:p>
        </p:txBody>
      </p:sp>
      <p:sp>
        <p:nvSpPr>
          <p:cNvPr id="218" name="Google Shape;218;g1180b6594cb_0_115"/>
          <p:cNvSpPr txBox="1"/>
          <p:nvPr/>
        </p:nvSpPr>
        <p:spPr>
          <a:xfrm>
            <a:off x="436575" y="850800"/>
            <a:ext cx="11437800" cy="5816700"/>
          </a:xfrm>
          <a:prstGeom prst="rect">
            <a:avLst/>
          </a:prstGeom>
          <a:noFill/>
          <a:ln>
            <a:noFill/>
          </a:ln>
        </p:spPr>
        <p:txBody>
          <a:bodyPr anchorCtr="0" anchor="t" bIns="45700" lIns="91425" spcFirstLastPara="1" rIns="91425" wrap="square" tIns="45700">
            <a:noAutofit/>
          </a:bodyPr>
          <a:lstStyle/>
          <a:p>
            <a:pPr indent="-406400" lvl="0" marL="34290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Tiếp tục tình huống bài trước c</a:t>
            </a:r>
            <a:r>
              <a:rPr lang="en-US" sz="3800">
                <a:solidFill>
                  <a:schemeClr val="dk1"/>
                </a:solidFill>
                <a:latin typeface="Quattrocento Sans"/>
                <a:ea typeface="Quattrocento Sans"/>
                <a:cs typeface="Quattrocento Sans"/>
                <a:sym typeface="Quattrocento Sans"/>
              </a:rPr>
              <a:t>ác nhóm hãy viết Test Plan cho dự án của nhóm bao gồm nội dung như sau:</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Xác định tiêu chí kiểm tra</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Hoạch định nguồn lực </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Lập kế hoạch môi trường thử nghiệm</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Lập lịch &amp; Ước tính(</a:t>
            </a:r>
            <a:r>
              <a:rPr i="1" lang="en-US" sz="2200">
                <a:solidFill>
                  <a:srgbClr val="3C78D8"/>
                </a:solidFill>
                <a:latin typeface="Quattrocento Sans"/>
                <a:ea typeface="Quattrocento Sans"/>
                <a:cs typeface="Quattrocento Sans"/>
                <a:sym typeface="Quattrocento Sans"/>
              </a:rPr>
              <a:t>Dùng file Template_Schedule_Estimation.xlsx</a:t>
            </a:r>
            <a:r>
              <a:rPr lang="en-US" sz="3800">
                <a:solidFill>
                  <a:schemeClr val="dk1"/>
                </a:solidFill>
                <a:latin typeface="Quattrocento Sans"/>
                <a:ea typeface="Quattrocento Sans"/>
                <a:cs typeface="Quattrocento Sans"/>
                <a:sym typeface="Quattrocento Sans"/>
              </a:rPr>
              <a:t>)</a:t>
            </a:r>
            <a:endParaRPr sz="3300">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20"/>
          <p:cNvPicPr preferRelativeResize="0"/>
          <p:nvPr/>
        </p:nvPicPr>
        <p:blipFill rotWithShape="1">
          <a:blip r:embed="rId3">
            <a:alphaModFix/>
          </a:blip>
          <a:srcRect b="0" l="0" r="0" t="0"/>
          <a:stretch/>
        </p:blipFill>
        <p:spPr>
          <a:xfrm>
            <a:off x="-5953" y="0"/>
            <a:ext cx="12197953" cy="6858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g117bb294f8e_0_46"/>
          <p:cNvSpPr txBox="1"/>
          <p:nvPr>
            <p:ph idx="1" type="subTitle"/>
          </p:nvPr>
        </p:nvSpPr>
        <p:spPr>
          <a:xfrm>
            <a:off x="5486400" y="4953000"/>
            <a:ext cx="6705600" cy="990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F5A33"/>
              </a:buClr>
              <a:buSzPts val="2200"/>
              <a:buNone/>
            </a:pPr>
            <a:r>
              <a:rPr lang="en-US"/>
              <a:t>Bài 6: Kỹ thuật kiểm thử</a:t>
            </a:r>
            <a:endParaRPr/>
          </a:p>
        </p:txBody>
      </p:sp>
      <p:sp>
        <p:nvSpPr>
          <p:cNvPr id="229" name="Google Shape;229;g117bb294f8e_0_46"/>
          <p:cNvSpPr txBox="1"/>
          <p:nvPr>
            <p:ph type="title"/>
          </p:nvPr>
        </p:nvSpPr>
        <p:spPr>
          <a:xfrm>
            <a:off x="5506720" y="4284596"/>
            <a:ext cx="6100200" cy="705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FF5A33"/>
              </a:buClr>
              <a:buSzPts val="3400"/>
              <a:buFont typeface="Calibri"/>
              <a:buNone/>
            </a:pPr>
            <a:r>
              <a:rPr lang="en-US"/>
              <a:t>kiểm thử cơ bản(P2)</a:t>
            </a:r>
            <a:endParaRPr/>
          </a:p>
        </p:txBody>
      </p:sp>
      <p:pic>
        <p:nvPicPr>
          <p:cNvPr id="230" name="Google Shape;230;g117bb294f8e_0_46"/>
          <p:cNvPicPr preferRelativeResize="0"/>
          <p:nvPr/>
        </p:nvPicPr>
        <p:blipFill rotWithShape="1">
          <a:blip r:embed="rId3">
            <a:alphaModFix/>
          </a:blip>
          <a:srcRect b="0" l="0" r="0" t="0"/>
          <a:stretch/>
        </p:blipFill>
        <p:spPr>
          <a:xfrm>
            <a:off x="1890932" y="2406165"/>
            <a:ext cx="1693935" cy="25186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117bb294f8e_0_20"/>
          <p:cNvSpPr/>
          <p:nvPr/>
        </p:nvSpPr>
        <p:spPr>
          <a:xfrm>
            <a:off x="3919557" y="2967335"/>
            <a:ext cx="61281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Review bài học online</a:t>
            </a:r>
            <a:endParaRPr b="0" i="0" sz="1400" u="none" cap="none" strike="noStrike">
              <a:solidFill>
                <a:srgbClr val="000000"/>
              </a:solidFill>
              <a:latin typeface="Arial"/>
              <a:ea typeface="Arial"/>
              <a:cs typeface="Arial"/>
              <a:sym typeface="Arial"/>
            </a:endParaRPr>
          </a:p>
        </p:txBody>
      </p:sp>
      <p:cxnSp>
        <p:nvCxnSpPr>
          <p:cNvPr id="236" name="Google Shape;236;g117bb294f8e_0_20"/>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237" name="Google Shape;237;g117bb294f8e_0_20"/>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117bb294f8e_0_2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a:t>
            </a:r>
            <a:endParaRPr/>
          </a:p>
        </p:txBody>
      </p:sp>
      <p:sp>
        <p:nvSpPr>
          <p:cNvPr id="243" name="Google Shape;243;g117bb294f8e_0_26"/>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pic>
        <p:nvPicPr>
          <p:cNvPr descr="D:\Pictures\PNG\present.png" id="244" name="Google Shape;244;g117bb294f8e_0_26"/>
          <p:cNvPicPr preferRelativeResize="0"/>
          <p:nvPr/>
        </p:nvPicPr>
        <p:blipFill rotWithShape="1">
          <a:blip r:embed="rId3">
            <a:alphaModFix/>
          </a:blip>
          <a:srcRect b="0" l="0" r="0" t="0"/>
          <a:stretch/>
        </p:blipFill>
        <p:spPr>
          <a:xfrm flipH="1">
            <a:off x="9268820" y="1017269"/>
            <a:ext cx="2313580" cy="5356860"/>
          </a:xfrm>
          <a:prstGeom prst="rect">
            <a:avLst/>
          </a:prstGeom>
          <a:noFill/>
          <a:ln>
            <a:noFill/>
          </a:ln>
        </p:spPr>
      </p:pic>
      <p:sp>
        <p:nvSpPr>
          <p:cNvPr id="245" name="Google Shape;245;g117bb294f8e_0_26"/>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6" name="Google Shape;246;g117bb294f8e_0_26"/>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7" name="Google Shape;247;g117bb294f8e_0_26"/>
          <p:cNvSpPr txBox="1"/>
          <p:nvPr/>
        </p:nvSpPr>
        <p:spPr>
          <a:xfrm>
            <a:off x="913875" y="2067600"/>
            <a:ext cx="8074800" cy="3933900"/>
          </a:xfrm>
          <a:prstGeom prst="rect">
            <a:avLst/>
          </a:prstGeom>
          <a:noFill/>
          <a:ln>
            <a:noFill/>
          </a:ln>
        </p:spPr>
        <p:txBody>
          <a:bodyPr anchorCtr="0" anchor="t" bIns="45700" lIns="91425" spcFirstLastPara="1" rIns="91425" wrap="square" tIns="45700">
            <a:noAutofit/>
          </a:bodyPr>
          <a:lstStyle/>
          <a:p>
            <a:pPr indent="-419100" lvl="0" marL="4572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8 bước để viết một Test Plan</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4: Xác định tiêu chí kiểm tra</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5: Hoạch định nguồn lực</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6: Lập kế hoạch môi trường thử nghiệm</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7: Lập lịch &amp; Ước tính</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8: Xác định phân phối thử nghiệm</a:t>
            </a:r>
            <a:endParaRPr b="1" sz="3500">
              <a:solidFill>
                <a:srgbClr val="333333"/>
              </a:solidFill>
              <a:latin typeface="Quattrocento Sans"/>
              <a:ea typeface="Quattrocento Sans"/>
              <a:cs typeface="Quattrocento Sans"/>
              <a:sym typeface="Quattrocento Sans"/>
            </a:endParaRPr>
          </a:p>
        </p:txBody>
      </p:sp>
      <p:sp>
        <p:nvSpPr>
          <p:cNvPr id="248" name="Google Shape;248;g117bb294f8e_0_26"/>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bài học</a:t>
            </a:r>
            <a:endParaRPr b="1" i="0" sz="2800" u="none" cap="none" strike="noStrik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1179929b434_1_0"/>
          <p:cNvSpPr/>
          <p:nvPr/>
        </p:nvSpPr>
        <p:spPr>
          <a:xfrm>
            <a:off x="3919557" y="2967335"/>
            <a:ext cx="61281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Review bài học online</a:t>
            </a:r>
            <a:endParaRPr b="0" i="0" sz="1400" u="none" cap="none" strike="noStrike">
              <a:solidFill>
                <a:srgbClr val="000000"/>
              </a:solidFill>
              <a:latin typeface="Arial"/>
              <a:ea typeface="Arial"/>
              <a:cs typeface="Arial"/>
              <a:sym typeface="Arial"/>
            </a:endParaRPr>
          </a:p>
        </p:txBody>
      </p:sp>
      <p:cxnSp>
        <p:nvCxnSpPr>
          <p:cNvPr id="118" name="Google Shape;118;g1179929b434_1_0"/>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119" name="Google Shape;119;g1179929b434_1_0"/>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g117bb294f8e_0_3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Nhắc lại các lý thuyết chính trong bài online</a:t>
            </a:r>
            <a:endParaRPr/>
          </a:p>
        </p:txBody>
      </p:sp>
      <p:sp>
        <p:nvSpPr>
          <p:cNvPr id="254" name="Google Shape;254;g117bb294f8e_0_36"/>
          <p:cNvSpPr txBox="1"/>
          <p:nvPr>
            <p:ph idx="1" type="body"/>
          </p:nvPr>
        </p:nvSpPr>
        <p:spPr>
          <a:xfrm>
            <a:off x="609600" y="1066800"/>
            <a:ext cx="11370600" cy="57912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480"/>
              </a:spcBef>
              <a:spcAft>
                <a:spcPts val="0"/>
              </a:spcAft>
              <a:buClr>
                <a:srgbClr val="FF5A33"/>
              </a:buClr>
              <a:buSzPts val="4100"/>
              <a:buChar char="❑"/>
            </a:pPr>
            <a:r>
              <a:rPr lang="en-US" sz="4100">
                <a:solidFill>
                  <a:srgbClr val="333333"/>
                </a:solidFill>
                <a:highlight>
                  <a:schemeClr val="lt1"/>
                </a:highlight>
              </a:rPr>
              <a:t>Có mấy loại tiêu chí kiểm thử ? Đó là những loại nào ? Nêu mục đích của từng loại tiêu chí</a:t>
            </a:r>
            <a:endParaRPr sz="4100">
              <a:solidFill>
                <a:srgbClr val="333333"/>
              </a:solidFill>
              <a:highlight>
                <a:schemeClr val="lt1"/>
              </a:highlight>
            </a:endParaRPr>
          </a:p>
          <a:p>
            <a:pPr indent="-342900" lvl="0" marL="342900" rtl="0" algn="l">
              <a:lnSpc>
                <a:spcPct val="100000"/>
              </a:lnSpc>
              <a:spcBef>
                <a:spcPts val="480"/>
              </a:spcBef>
              <a:spcAft>
                <a:spcPts val="0"/>
              </a:spcAft>
              <a:buClr>
                <a:srgbClr val="FF5A33"/>
              </a:buClr>
              <a:buSzPts val="4100"/>
              <a:buChar char="❑"/>
            </a:pPr>
            <a:r>
              <a:rPr lang="en-US" sz="4100">
                <a:solidFill>
                  <a:srgbClr val="333333"/>
                </a:solidFill>
                <a:highlight>
                  <a:schemeClr val="lt1"/>
                </a:highlight>
              </a:rPr>
              <a:t>Run rate và Run pass là gì ?</a:t>
            </a:r>
            <a:endParaRPr sz="4100">
              <a:solidFill>
                <a:srgbClr val="333333"/>
              </a:solidFill>
              <a:highlight>
                <a:schemeClr val="lt1"/>
              </a:highlight>
            </a:endParaRPr>
          </a:p>
          <a:p>
            <a:pPr indent="-342900" lvl="0" marL="342900" rtl="0" algn="l">
              <a:lnSpc>
                <a:spcPct val="100000"/>
              </a:lnSpc>
              <a:spcBef>
                <a:spcPts val="480"/>
              </a:spcBef>
              <a:spcAft>
                <a:spcPts val="0"/>
              </a:spcAft>
              <a:buClr>
                <a:srgbClr val="FF5A33"/>
              </a:buClr>
              <a:buSzPts val="4100"/>
              <a:buChar char="❑"/>
            </a:pPr>
            <a:r>
              <a:rPr lang="en-US" sz="4100">
                <a:solidFill>
                  <a:srgbClr val="333333"/>
                </a:solidFill>
                <a:highlight>
                  <a:schemeClr val="lt1"/>
                </a:highlight>
              </a:rPr>
              <a:t>Nêu công thức tính Run rate, Run pass</a:t>
            </a:r>
            <a:endParaRPr sz="4100">
              <a:solidFill>
                <a:srgbClr val="333333"/>
              </a:solidFill>
              <a:highlight>
                <a:schemeClr val="lt1"/>
              </a:highlight>
            </a:endParaRPr>
          </a:p>
          <a:p>
            <a:pPr indent="-342900" lvl="0" marL="342900" rtl="0" algn="l">
              <a:lnSpc>
                <a:spcPct val="100000"/>
              </a:lnSpc>
              <a:spcBef>
                <a:spcPts val="480"/>
              </a:spcBef>
              <a:spcAft>
                <a:spcPts val="0"/>
              </a:spcAft>
              <a:buClr>
                <a:srgbClr val="FF5A33"/>
              </a:buClr>
              <a:buSzPts val="4100"/>
              <a:buChar char="❑"/>
            </a:pPr>
            <a:r>
              <a:rPr lang="en-US" sz="4100">
                <a:solidFill>
                  <a:srgbClr val="333333"/>
                </a:solidFill>
                <a:highlight>
                  <a:schemeClr val="lt1"/>
                </a:highlight>
              </a:rPr>
              <a:t>Lập kế hoạch kiểm thử mục đích xác định gì ?</a:t>
            </a:r>
            <a:endParaRPr sz="4100">
              <a:solidFill>
                <a:srgbClr val="333333"/>
              </a:solidFill>
              <a:highlight>
                <a:schemeClr val="lt1"/>
              </a:highlight>
            </a:endParaRPr>
          </a:p>
          <a:p>
            <a:pPr indent="-342900" lvl="0" marL="342900" rtl="0" algn="l">
              <a:lnSpc>
                <a:spcPct val="100000"/>
              </a:lnSpc>
              <a:spcBef>
                <a:spcPts val="480"/>
              </a:spcBef>
              <a:spcAft>
                <a:spcPts val="0"/>
              </a:spcAft>
              <a:buClr>
                <a:srgbClr val="FF5A33"/>
              </a:buClr>
              <a:buSzPts val="4100"/>
              <a:buChar char="❑"/>
            </a:pPr>
            <a:r>
              <a:rPr lang="en-US" sz="4100">
                <a:solidFill>
                  <a:srgbClr val="333333"/>
                </a:solidFill>
                <a:highlight>
                  <a:schemeClr val="lt1"/>
                </a:highlight>
              </a:rPr>
              <a:t>Thiết lập môi trường thử nghiệm là làm gì ? </a:t>
            </a:r>
            <a:endParaRPr sz="4100">
              <a:solidFill>
                <a:srgbClr val="333333"/>
              </a:solidFill>
              <a:highlight>
                <a:schemeClr val="lt1"/>
              </a:highlight>
            </a:endParaRPr>
          </a:p>
          <a:p>
            <a:pPr indent="-342900" lvl="0" marL="342900" rtl="0" algn="l">
              <a:lnSpc>
                <a:spcPct val="100000"/>
              </a:lnSpc>
              <a:spcBef>
                <a:spcPts val="480"/>
              </a:spcBef>
              <a:spcAft>
                <a:spcPts val="0"/>
              </a:spcAft>
              <a:buClr>
                <a:srgbClr val="FF5A33"/>
              </a:buClr>
              <a:buSzPts val="4100"/>
              <a:buChar char="❑"/>
            </a:pPr>
            <a:r>
              <a:rPr lang="en-US" sz="4100">
                <a:solidFill>
                  <a:srgbClr val="333333"/>
                </a:solidFill>
                <a:highlight>
                  <a:schemeClr val="lt1"/>
                </a:highlight>
              </a:rPr>
              <a:t>Theo bạn những yếu tố môi trường cần phải có trong quá trình phát triển dự án là gì ?</a:t>
            </a:r>
            <a:endParaRPr sz="4100">
              <a:solidFill>
                <a:srgbClr val="333333"/>
              </a:solidFill>
              <a:highlight>
                <a:schemeClr val="lt1"/>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117bb294f8e_0_5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Câu hỏi - sinh viên trả lời</a:t>
            </a:r>
            <a:endParaRPr/>
          </a:p>
        </p:txBody>
      </p:sp>
      <p:sp>
        <p:nvSpPr>
          <p:cNvPr id="260" name="Google Shape;260;g117bb294f8e_0_52"/>
          <p:cNvSpPr txBox="1"/>
          <p:nvPr>
            <p:ph idx="1" type="body"/>
          </p:nvPr>
        </p:nvSpPr>
        <p:spPr>
          <a:xfrm>
            <a:off x="691250" y="1066800"/>
            <a:ext cx="11500800" cy="5700300"/>
          </a:xfrm>
          <a:prstGeom prst="rect">
            <a:avLst/>
          </a:prstGeom>
          <a:noFill/>
          <a:ln>
            <a:noFill/>
          </a:ln>
        </p:spPr>
        <p:txBody>
          <a:bodyPr anchorCtr="0" anchor="t" bIns="45700" lIns="91425" spcFirstLastPara="1" rIns="91425" wrap="square" tIns="45700">
            <a:noAutofit/>
          </a:bodyPr>
          <a:lstStyle/>
          <a:p>
            <a:pPr indent="-457200" lvl="0" marL="457200" rtl="0" algn="l">
              <a:lnSpc>
                <a:spcPct val="100000"/>
              </a:lnSpc>
              <a:spcBef>
                <a:spcPts val="560"/>
              </a:spcBef>
              <a:spcAft>
                <a:spcPts val="0"/>
              </a:spcAft>
              <a:buSzPts val="3600"/>
              <a:buChar char="❑"/>
            </a:pPr>
            <a:r>
              <a:rPr lang="en-US" sz="3600"/>
              <a:t>Đầu vào để lập lịch trình cho dự án là gì ?</a:t>
            </a:r>
            <a:endParaRPr sz="3600"/>
          </a:p>
          <a:p>
            <a:pPr indent="-457200" lvl="0" marL="457200" rtl="0" algn="l">
              <a:lnSpc>
                <a:spcPct val="100000"/>
              </a:lnSpc>
              <a:spcBef>
                <a:spcPts val="560"/>
              </a:spcBef>
              <a:spcAft>
                <a:spcPts val="0"/>
              </a:spcAft>
              <a:buSzPts val="3600"/>
              <a:buChar char="❑"/>
            </a:pPr>
            <a:r>
              <a:rPr lang="en-US" sz="3600"/>
              <a:t>Công việc của kiểm thử viên trong suốt dự án cần là gì ngoài việc kiểm thử ?</a:t>
            </a:r>
            <a:endParaRPr sz="3600"/>
          </a:p>
          <a:p>
            <a:pPr indent="-165100" lvl="0" marL="342900" rtl="0" algn="l">
              <a:lnSpc>
                <a:spcPct val="100000"/>
              </a:lnSpc>
              <a:spcBef>
                <a:spcPts val="0"/>
              </a:spcBef>
              <a:spcAft>
                <a:spcPts val="0"/>
              </a:spcAft>
              <a:buClr>
                <a:srgbClr val="FF5A33"/>
              </a:buClr>
              <a:buSzPts val="2800"/>
              <a:buFont typeface="Noto Sans Symbols"/>
              <a:buNone/>
            </a:pPr>
            <a:r>
              <a:t/>
            </a:r>
            <a:endParaRPr sz="3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0">
                                            <p:txEl>
                                              <p:pRg end="0" st="0"/>
                                            </p:txEl>
                                          </p:spTgt>
                                        </p:tgtEl>
                                        <p:attrNameLst>
                                          <p:attrName>style.visibility</p:attrName>
                                        </p:attrNameLst>
                                      </p:cBhvr>
                                      <p:to>
                                        <p:strVal val="visible"/>
                                      </p:to>
                                    </p:set>
                                    <p:anim calcmode="lin" valueType="num">
                                      <p:cBhvr additive="base">
                                        <p:cTn dur="1000"/>
                                        <p:tgtEl>
                                          <p:spTgt spid="26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0">
                                            <p:txEl>
                                              <p:pRg end="1" st="1"/>
                                            </p:txEl>
                                          </p:spTgt>
                                        </p:tgtEl>
                                        <p:attrNameLst>
                                          <p:attrName>style.visibility</p:attrName>
                                        </p:attrNameLst>
                                      </p:cBhvr>
                                      <p:to>
                                        <p:strVal val="visible"/>
                                      </p:to>
                                    </p:set>
                                    <p:anim calcmode="lin" valueType="num">
                                      <p:cBhvr additive="base">
                                        <p:cTn dur="1000"/>
                                        <p:tgtEl>
                                          <p:spTgt spid="26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0">
                                            <p:txEl>
                                              <p:pRg end="2" st="2"/>
                                            </p:txEl>
                                          </p:spTgt>
                                        </p:tgtEl>
                                        <p:attrNameLst>
                                          <p:attrName>style.visibility</p:attrName>
                                        </p:attrNameLst>
                                      </p:cBhvr>
                                      <p:to>
                                        <p:strVal val="visible"/>
                                      </p:to>
                                    </p:set>
                                    <p:anim calcmode="lin" valueType="num">
                                      <p:cBhvr additive="base">
                                        <p:cTn dur="1000"/>
                                        <p:tgtEl>
                                          <p:spTgt spid="26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g117bb294f8e_0_59"/>
          <p:cNvSpPr/>
          <p:nvPr/>
        </p:nvSpPr>
        <p:spPr>
          <a:xfrm>
            <a:off x="3919557" y="2967335"/>
            <a:ext cx="69774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Tổ chức trình bày chủ đề</a:t>
            </a:r>
            <a:endParaRPr b="1" i="0" sz="5400" u="none" cap="small" strike="noStrike">
              <a:solidFill>
                <a:srgbClr val="FFA15D"/>
              </a:solidFill>
              <a:latin typeface="Calibri"/>
              <a:ea typeface="Calibri"/>
              <a:cs typeface="Calibri"/>
              <a:sym typeface="Calibri"/>
            </a:endParaRPr>
          </a:p>
        </p:txBody>
      </p:sp>
      <p:cxnSp>
        <p:nvCxnSpPr>
          <p:cNvPr id="266" name="Google Shape;266;g117bb294f8e_0_59"/>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267" name="Google Shape;267;g117bb294f8e_0_59"/>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g1180b6594cb_0_22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tình huống 1</a:t>
            </a:r>
            <a:endParaRPr/>
          </a:p>
        </p:txBody>
      </p:sp>
      <p:sp>
        <p:nvSpPr>
          <p:cNvPr id="273" name="Google Shape;273;g1180b6594cb_0_220"/>
          <p:cNvSpPr txBox="1"/>
          <p:nvPr/>
        </p:nvSpPr>
        <p:spPr>
          <a:xfrm>
            <a:off x="800400" y="1528200"/>
            <a:ext cx="10782000" cy="5329800"/>
          </a:xfrm>
          <a:prstGeom prst="rect">
            <a:avLst/>
          </a:prstGeom>
          <a:noFill/>
          <a:ln>
            <a:noFill/>
          </a:ln>
        </p:spPr>
        <p:txBody>
          <a:bodyPr anchorCtr="0" anchor="t" bIns="45700" lIns="91425" spcFirstLastPara="1" rIns="91425" wrap="square" tIns="45700">
            <a:noAutofit/>
          </a:bodyPr>
          <a:lstStyle/>
          <a:p>
            <a:pPr indent="0" lvl="0" marL="342900" rtl="0" algn="l">
              <a:lnSpc>
                <a:spcPct val="80000"/>
              </a:lnSpc>
              <a:spcBef>
                <a:spcPts val="0"/>
              </a:spcBef>
              <a:spcAft>
                <a:spcPts val="0"/>
              </a:spcAft>
              <a:buSzPts val="523"/>
              <a:buNone/>
            </a:pPr>
            <a:r>
              <a:t/>
            </a:r>
            <a:endParaRPr sz="1667">
              <a:solidFill>
                <a:schemeClr val="dk1"/>
              </a:solidFill>
              <a:latin typeface="Quattrocento Sans"/>
              <a:ea typeface="Quattrocento Sans"/>
              <a:cs typeface="Quattrocento Sans"/>
              <a:sym typeface="Quattrocento Sans"/>
            </a:endParaRPr>
          </a:p>
        </p:txBody>
      </p:sp>
      <p:sp>
        <p:nvSpPr>
          <p:cNvPr id="274" name="Google Shape;274;g1180b6594cb_0_220"/>
          <p:cNvSpPr txBox="1"/>
          <p:nvPr/>
        </p:nvSpPr>
        <p:spPr>
          <a:xfrm>
            <a:off x="596950" y="897975"/>
            <a:ext cx="11204100" cy="5816700"/>
          </a:xfrm>
          <a:prstGeom prst="rect">
            <a:avLst/>
          </a:prstGeom>
          <a:noFill/>
          <a:ln>
            <a:noFill/>
          </a:ln>
        </p:spPr>
        <p:txBody>
          <a:bodyPr anchorCtr="0" anchor="t" bIns="45700" lIns="91425" spcFirstLastPara="1" rIns="91425" wrap="square" tIns="45700">
            <a:noAutofit/>
          </a:bodyPr>
          <a:lstStyle/>
          <a:p>
            <a:pPr indent="-406400" lvl="0" marL="34290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Tiếp tục tình huống bài trước các nhóm hãy viết Test Plan cho dự án của nhóm bao gồm nội dung như sau:</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Xác định tiêu chí kiểm tra</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Hoạch định nguồn lực (</a:t>
            </a:r>
            <a:r>
              <a:rPr i="1" lang="en-US" sz="2200">
                <a:solidFill>
                  <a:srgbClr val="3C78D8"/>
                </a:solidFill>
                <a:latin typeface="Quattrocento Sans"/>
                <a:ea typeface="Quattrocento Sans"/>
                <a:cs typeface="Quattrocento Sans"/>
                <a:sym typeface="Quattrocento Sans"/>
              </a:rPr>
              <a:t>Dùng file Template_Resource_Planning.xlsx</a:t>
            </a:r>
            <a:r>
              <a:rPr lang="en-US" sz="3800">
                <a:solidFill>
                  <a:schemeClr val="dk1"/>
                </a:solidFill>
                <a:latin typeface="Quattrocento Sans"/>
                <a:ea typeface="Quattrocento Sans"/>
                <a:cs typeface="Quattrocento Sans"/>
                <a:sym typeface="Quattrocento Sans"/>
              </a:rPr>
              <a:t>) </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Lập kế hoạch môi trường thử nghiệm</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Lập lịch &amp; Ước tính</a:t>
            </a:r>
            <a:endParaRPr sz="3300">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117bb294f8e_0_131"/>
          <p:cNvSpPr/>
          <p:nvPr/>
        </p:nvSpPr>
        <p:spPr>
          <a:xfrm>
            <a:off x="3919557" y="2967335"/>
            <a:ext cx="63681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Hướng dẫn thực hành</a:t>
            </a:r>
            <a:endParaRPr b="1" i="0" sz="5400" u="none" cap="small" strike="noStrike">
              <a:solidFill>
                <a:srgbClr val="FFA15D"/>
              </a:solidFill>
              <a:latin typeface="Calibri"/>
              <a:ea typeface="Calibri"/>
              <a:cs typeface="Calibri"/>
              <a:sym typeface="Calibri"/>
            </a:endParaRPr>
          </a:p>
        </p:txBody>
      </p:sp>
      <p:cxnSp>
        <p:nvCxnSpPr>
          <p:cNvPr id="280" name="Google Shape;280;g117bb294f8e_0_131"/>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281" name="Google Shape;281;g117bb294f8e_0_131"/>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117bb294f8e_0_13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Thực hành</a:t>
            </a:r>
            <a:endParaRPr/>
          </a:p>
        </p:txBody>
      </p:sp>
      <p:sp>
        <p:nvSpPr>
          <p:cNvPr id="287" name="Google Shape;287;g117bb294f8e_0_137"/>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SzPts val="2800"/>
              <a:buFont typeface="Quattrocento Sans"/>
              <a:buChar char="❑"/>
            </a:pPr>
            <a:r>
              <a:rPr lang="en-US"/>
              <a:t>Hướng dẫn làm bài Lab</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117bb294f8e_0_12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tóm tắt bài học</a:t>
            </a:r>
            <a:endParaRPr/>
          </a:p>
        </p:txBody>
      </p:sp>
      <p:sp>
        <p:nvSpPr>
          <p:cNvPr id="293" name="Google Shape;293;g117bb294f8e_0_121"/>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sp>
        <p:nvSpPr>
          <p:cNvPr id="294" name="Google Shape;294;g117bb294f8e_0_121"/>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95" name="Google Shape;295;g117bb294f8e_0_121"/>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6" name="Google Shape;296;g117bb294f8e_0_121"/>
          <p:cNvSpPr txBox="1"/>
          <p:nvPr/>
        </p:nvSpPr>
        <p:spPr>
          <a:xfrm>
            <a:off x="799650" y="2067600"/>
            <a:ext cx="8365500" cy="3922500"/>
          </a:xfrm>
          <a:prstGeom prst="rect">
            <a:avLst/>
          </a:prstGeom>
          <a:noFill/>
          <a:ln>
            <a:noFill/>
          </a:ln>
        </p:spPr>
        <p:txBody>
          <a:bodyPr anchorCtr="0" anchor="t" bIns="45700" lIns="91425" spcFirstLastPara="1" rIns="91425" wrap="square" tIns="45700">
            <a:noAutofit/>
          </a:bodyPr>
          <a:lstStyle/>
          <a:p>
            <a:pPr indent="-419100" lvl="0" marL="4572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8 bước để viết một Test Plan</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4: Xác định tiêu chí kiểm tra</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5: Hoạch định nguồn lực</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6: Lập kế hoạch môi trường thử nghiệm</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7: Lập lịch &amp; Ước tính</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8: Xác định phân phối thử nghiệm</a:t>
            </a:r>
            <a:endParaRPr b="1" sz="3000">
              <a:solidFill>
                <a:srgbClr val="333333"/>
              </a:solidFill>
              <a:latin typeface="Quattrocento Sans"/>
              <a:ea typeface="Quattrocento Sans"/>
              <a:cs typeface="Quattrocento Sans"/>
              <a:sym typeface="Quattrocento Sans"/>
            </a:endParaRPr>
          </a:p>
        </p:txBody>
      </p:sp>
      <p:sp>
        <p:nvSpPr>
          <p:cNvPr id="297" name="Google Shape;297;g117bb294f8e_0_121"/>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Tóm tắt bài học</a:t>
            </a:r>
            <a:endParaRPr b="1" i="0" sz="2800" u="none" cap="none" strike="noStrike">
              <a:solidFill>
                <a:srgbClr val="F79646"/>
              </a:solidFill>
              <a:latin typeface="Quattrocento Sans"/>
              <a:ea typeface="Quattrocento Sans"/>
              <a:cs typeface="Quattrocento Sans"/>
              <a:sym typeface="Quattrocento Sans"/>
            </a:endParaRPr>
          </a:p>
        </p:txBody>
      </p:sp>
      <p:pic>
        <p:nvPicPr>
          <p:cNvPr descr="D:\Compressed\PSD Collection 2011\WP-201 copy.png" id="298" name="Google Shape;298;g117bb294f8e_0_121"/>
          <p:cNvPicPr preferRelativeResize="0"/>
          <p:nvPr/>
        </p:nvPicPr>
        <p:blipFill rotWithShape="1">
          <a:blip r:embed="rId3">
            <a:alphaModFix/>
          </a:blip>
          <a:srcRect b="0" l="0" r="0" t="0"/>
          <a:stretch/>
        </p:blipFill>
        <p:spPr>
          <a:xfrm flipH="1">
            <a:off x="9029250" y="1033188"/>
            <a:ext cx="3162750" cy="53250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117bb294f8e_0_82"/>
          <p:cNvSpPr/>
          <p:nvPr/>
        </p:nvSpPr>
        <p:spPr>
          <a:xfrm>
            <a:off x="3919557" y="2967335"/>
            <a:ext cx="7396500" cy="708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small" strike="noStrike">
                <a:solidFill>
                  <a:srgbClr val="FFA15D"/>
                </a:solidFill>
                <a:latin typeface="Calibri"/>
                <a:ea typeface="Calibri"/>
                <a:cs typeface="Calibri"/>
                <a:sym typeface="Calibri"/>
              </a:rPr>
              <a:t>Hướng dẫn học bài online tiếp theo</a:t>
            </a:r>
            <a:endParaRPr b="1" i="0" sz="4000" u="none" cap="small" strike="noStrike">
              <a:solidFill>
                <a:srgbClr val="FFA15D"/>
              </a:solidFill>
              <a:latin typeface="Calibri"/>
              <a:ea typeface="Calibri"/>
              <a:cs typeface="Calibri"/>
              <a:sym typeface="Calibri"/>
            </a:endParaRPr>
          </a:p>
        </p:txBody>
      </p:sp>
      <p:cxnSp>
        <p:nvCxnSpPr>
          <p:cNvPr id="304" name="Google Shape;304;g117bb294f8e_0_82"/>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305" name="Google Shape;305;g117bb294f8e_0_82"/>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g117bb294f8e_0_8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 tiếp theo</a:t>
            </a:r>
            <a:endParaRPr/>
          </a:p>
        </p:txBody>
      </p:sp>
      <p:sp>
        <p:nvSpPr>
          <p:cNvPr id="311" name="Google Shape;311;g117bb294f8e_0_88"/>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pic>
        <p:nvPicPr>
          <p:cNvPr descr="D:\Pictures\PNG\present.png" id="312" name="Google Shape;312;g117bb294f8e_0_88"/>
          <p:cNvPicPr preferRelativeResize="0"/>
          <p:nvPr/>
        </p:nvPicPr>
        <p:blipFill rotWithShape="1">
          <a:blip r:embed="rId3">
            <a:alphaModFix/>
          </a:blip>
          <a:srcRect b="0" l="0" r="0" t="0"/>
          <a:stretch/>
        </p:blipFill>
        <p:spPr>
          <a:xfrm flipH="1">
            <a:off x="9268820" y="1017269"/>
            <a:ext cx="2313580" cy="5356860"/>
          </a:xfrm>
          <a:prstGeom prst="rect">
            <a:avLst/>
          </a:prstGeom>
          <a:noFill/>
          <a:ln>
            <a:noFill/>
          </a:ln>
        </p:spPr>
      </p:pic>
      <p:sp>
        <p:nvSpPr>
          <p:cNvPr id="313" name="Google Shape;313;g117bb294f8e_0_88"/>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14" name="Google Shape;314;g117bb294f8e_0_88"/>
          <p:cNvSpPr/>
          <p:nvPr/>
        </p:nvSpPr>
        <p:spPr>
          <a:xfrm>
            <a:off x="609600" y="86255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5" name="Google Shape;315;g117bb294f8e_0_88"/>
          <p:cNvSpPr txBox="1"/>
          <p:nvPr/>
        </p:nvSpPr>
        <p:spPr>
          <a:xfrm>
            <a:off x="835475" y="1907250"/>
            <a:ext cx="8233200" cy="4117200"/>
          </a:xfrm>
          <a:prstGeom prst="rect">
            <a:avLst/>
          </a:prstGeom>
          <a:noFill/>
          <a:ln>
            <a:noFill/>
          </a:ln>
        </p:spPr>
        <p:txBody>
          <a:bodyPr anchorCtr="0" anchor="t" bIns="45700" lIns="91425" spcFirstLastPara="1" rIns="91425" wrap="square" tIns="45700">
            <a:noAutofit/>
          </a:bodyPr>
          <a:lstStyle/>
          <a:p>
            <a:pPr indent="-393700" lvl="0" marL="457200" marR="0" rtl="0" algn="l">
              <a:lnSpc>
                <a:spcPct val="115000"/>
              </a:lnSpc>
              <a:spcBef>
                <a:spcPts val="0"/>
              </a:spcBef>
              <a:spcAft>
                <a:spcPts val="0"/>
              </a:spcAft>
              <a:buClr>
                <a:srgbClr val="333333"/>
              </a:buClr>
              <a:buSzPts val="3000"/>
              <a:buFont typeface="Quattrocento Sans"/>
              <a:buChar char="•"/>
            </a:pPr>
            <a:r>
              <a:rPr b="1" i="0" lang="en-US" sz="3000" u="none" cap="none" strike="noStrike">
                <a:solidFill>
                  <a:srgbClr val="333333"/>
                </a:solidFill>
                <a:latin typeface="Quattrocento Sans"/>
                <a:ea typeface="Quattrocento Sans"/>
                <a:cs typeface="Quattrocento Sans"/>
                <a:sym typeface="Quattrocento Sans"/>
              </a:rPr>
              <a:t>Thi</a:t>
            </a:r>
            <a:r>
              <a:rPr b="1" lang="en-US" sz="3000">
                <a:solidFill>
                  <a:srgbClr val="333333"/>
                </a:solidFill>
                <a:latin typeface="Quattrocento Sans"/>
                <a:ea typeface="Quattrocento Sans"/>
                <a:cs typeface="Quattrocento Sans"/>
                <a:sym typeface="Quattrocento Sans"/>
              </a:rPr>
              <a:t>ết kế TestCase</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Tìm hiểu về TestCase và tại sao lại viết TestCase?</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Những bước cần chuẩn bị khi thực hiện viết TestCase</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Test Case mẫu</a:t>
            </a:r>
            <a:endParaRPr b="1" sz="3000">
              <a:solidFill>
                <a:srgbClr val="333333"/>
              </a:solidFill>
              <a:latin typeface="Quattrocento Sans"/>
              <a:ea typeface="Quattrocento Sans"/>
              <a:cs typeface="Quattrocento Sans"/>
              <a:sym typeface="Quattrocento Sans"/>
            </a:endParaRPr>
          </a:p>
        </p:txBody>
      </p:sp>
      <p:sp>
        <p:nvSpPr>
          <p:cNvPr id="316" name="Google Shape;316;g117bb294f8e_0_88"/>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bài học tiếp theo</a:t>
            </a:r>
            <a:endParaRPr b="1" i="0" sz="2800" u="none" cap="none" strike="noStrik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117bb294f8e_0_98"/>
          <p:cNvSpPr/>
          <p:nvPr/>
        </p:nvSpPr>
        <p:spPr>
          <a:xfrm>
            <a:off x="3919557" y="2967335"/>
            <a:ext cx="69774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Tổ chức trình bày chủ đề</a:t>
            </a:r>
            <a:endParaRPr b="1" i="0" sz="5400" u="none" cap="small" strike="noStrike">
              <a:solidFill>
                <a:srgbClr val="FFA15D"/>
              </a:solidFill>
              <a:latin typeface="Calibri"/>
              <a:ea typeface="Calibri"/>
              <a:cs typeface="Calibri"/>
              <a:sym typeface="Calibri"/>
            </a:endParaRPr>
          </a:p>
        </p:txBody>
      </p:sp>
      <p:cxnSp>
        <p:nvCxnSpPr>
          <p:cNvPr id="322" name="Google Shape;322;g117bb294f8e_0_98"/>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323" name="Google Shape;323;g117bb294f8e_0_98"/>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1179929b434_1_20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a:t>
            </a:r>
            <a:endParaRPr/>
          </a:p>
        </p:txBody>
      </p:sp>
      <p:sp>
        <p:nvSpPr>
          <p:cNvPr id="125" name="Google Shape;125;g1179929b434_1_206"/>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pic>
        <p:nvPicPr>
          <p:cNvPr descr="D:\Pictures\PNG\present.png" id="126" name="Google Shape;126;g1179929b434_1_206"/>
          <p:cNvPicPr preferRelativeResize="0"/>
          <p:nvPr/>
        </p:nvPicPr>
        <p:blipFill rotWithShape="1">
          <a:blip r:embed="rId3">
            <a:alphaModFix/>
          </a:blip>
          <a:srcRect b="0" l="0" r="0" t="0"/>
          <a:stretch/>
        </p:blipFill>
        <p:spPr>
          <a:xfrm flipH="1">
            <a:off x="9268820" y="1017269"/>
            <a:ext cx="2313580" cy="5356860"/>
          </a:xfrm>
          <a:prstGeom prst="rect">
            <a:avLst/>
          </a:prstGeom>
          <a:noFill/>
          <a:ln>
            <a:noFill/>
          </a:ln>
        </p:spPr>
      </p:pic>
      <p:sp>
        <p:nvSpPr>
          <p:cNvPr id="127" name="Google Shape;127;g1179929b434_1_206"/>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8" name="Google Shape;128;g1179929b434_1_206"/>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9" name="Google Shape;129;g1179929b434_1_206"/>
          <p:cNvSpPr txBox="1"/>
          <p:nvPr/>
        </p:nvSpPr>
        <p:spPr>
          <a:xfrm>
            <a:off x="913875" y="2067600"/>
            <a:ext cx="8074800" cy="3933900"/>
          </a:xfrm>
          <a:prstGeom prst="rect">
            <a:avLst/>
          </a:prstGeom>
          <a:noFill/>
          <a:ln>
            <a:noFill/>
          </a:ln>
        </p:spPr>
        <p:txBody>
          <a:bodyPr anchorCtr="0" anchor="t" bIns="45700" lIns="91425" spcFirstLastPara="1" rIns="91425" wrap="square" tIns="45700">
            <a:noAutofit/>
          </a:bodyPr>
          <a:lstStyle/>
          <a:p>
            <a:pPr indent="-469900" lvl="0" marL="457200" rtl="0" algn="l">
              <a:lnSpc>
                <a:spcPct val="115000"/>
              </a:lnSpc>
              <a:spcBef>
                <a:spcPts val="0"/>
              </a:spcBef>
              <a:spcAft>
                <a:spcPts val="0"/>
              </a:spcAft>
              <a:buClr>
                <a:srgbClr val="333333"/>
              </a:buClr>
              <a:buSzPts val="3800"/>
              <a:buFont typeface="Quattrocento Sans"/>
              <a:buChar char="•"/>
            </a:pPr>
            <a:r>
              <a:rPr b="1" lang="en-US" sz="3000">
                <a:solidFill>
                  <a:srgbClr val="333333"/>
                </a:solidFill>
                <a:latin typeface="Quattrocento Sans"/>
                <a:ea typeface="Quattrocento Sans"/>
                <a:cs typeface="Quattrocento Sans"/>
                <a:sym typeface="Quattrocento Sans"/>
              </a:rPr>
              <a:t>Tìm hiểu về khái niệm Test plan là gì?</a:t>
            </a:r>
            <a:endParaRPr b="1" sz="3000">
              <a:solidFill>
                <a:srgbClr val="333333"/>
              </a:solidFill>
              <a:latin typeface="Quattrocento Sans"/>
              <a:ea typeface="Quattrocento Sans"/>
              <a:cs typeface="Quattrocento Sans"/>
              <a:sym typeface="Quattrocento Sans"/>
            </a:endParaRPr>
          </a:p>
          <a:p>
            <a:pPr indent="-419100" lvl="0" marL="4572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Tầm quan trọng của Kế hoạch kiểm tra là gì?</a:t>
            </a:r>
            <a:endParaRPr b="1" sz="3000">
              <a:solidFill>
                <a:srgbClr val="333333"/>
              </a:solidFill>
              <a:latin typeface="Quattrocento Sans"/>
              <a:ea typeface="Quattrocento Sans"/>
              <a:cs typeface="Quattrocento Sans"/>
              <a:sym typeface="Quattrocento Sans"/>
            </a:endParaRPr>
          </a:p>
          <a:p>
            <a:pPr indent="-419100" lvl="0" marL="4572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8 bước để viết một Test Plan</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1: Phân tích sản phẩm</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2: Thiết kế Chiến lược Kiểm tra</a:t>
            </a:r>
            <a:endParaRPr b="1" sz="3000">
              <a:solidFill>
                <a:srgbClr val="333333"/>
              </a:solidFill>
              <a:latin typeface="Quattrocento Sans"/>
              <a:ea typeface="Quattrocento Sans"/>
              <a:cs typeface="Quattrocento Sans"/>
              <a:sym typeface="Quattrocento Sans"/>
            </a:endParaRPr>
          </a:p>
          <a:p>
            <a:pPr indent="-419100" lvl="1" marL="914400" rtl="0" algn="l">
              <a:lnSpc>
                <a:spcPct val="115000"/>
              </a:lnSpc>
              <a:spcBef>
                <a:spcPts val="0"/>
              </a:spcBef>
              <a:spcAft>
                <a:spcPts val="0"/>
              </a:spcAft>
              <a:buClr>
                <a:srgbClr val="333333"/>
              </a:buClr>
              <a:buSzPts val="3000"/>
              <a:buFont typeface="Quattrocento Sans"/>
              <a:buChar char="○"/>
            </a:pPr>
            <a:r>
              <a:rPr b="1" lang="en-US" sz="3000">
                <a:solidFill>
                  <a:srgbClr val="333333"/>
                </a:solidFill>
                <a:latin typeface="Quattrocento Sans"/>
                <a:ea typeface="Quattrocento Sans"/>
                <a:cs typeface="Quattrocento Sans"/>
                <a:sym typeface="Quattrocento Sans"/>
              </a:rPr>
              <a:t>Bước 3: Xác định các Mục tiêu Kiểm tra</a:t>
            </a:r>
            <a:endParaRPr b="1" sz="3000">
              <a:solidFill>
                <a:srgbClr val="333333"/>
              </a:solidFill>
              <a:latin typeface="Quattrocento Sans"/>
              <a:ea typeface="Quattrocento Sans"/>
              <a:cs typeface="Quattrocento Sans"/>
              <a:sym typeface="Quattrocento Sans"/>
            </a:endParaRPr>
          </a:p>
        </p:txBody>
      </p:sp>
      <p:sp>
        <p:nvSpPr>
          <p:cNvPr id="130" name="Google Shape;130;g1179929b434_1_206"/>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bài học</a:t>
            </a:r>
            <a:endParaRPr b="1" i="0" sz="2800" u="none" cap="none" strike="noStrik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g117bb294f8e_0_10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tình huống 1</a:t>
            </a:r>
            <a:endParaRPr/>
          </a:p>
        </p:txBody>
      </p:sp>
      <p:sp>
        <p:nvSpPr>
          <p:cNvPr id="329" name="Google Shape;329;g117bb294f8e_0_104"/>
          <p:cNvSpPr txBox="1"/>
          <p:nvPr/>
        </p:nvSpPr>
        <p:spPr>
          <a:xfrm>
            <a:off x="800400" y="1528200"/>
            <a:ext cx="10782000" cy="5329800"/>
          </a:xfrm>
          <a:prstGeom prst="rect">
            <a:avLst/>
          </a:prstGeom>
          <a:noFill/>
          <a:ln>
            <a:noFill/>
          </a:ln>
        </p:spPr>
        <p:txBody>
          <a:bodyPr anchorCtr="0" anchor="t" bIns="45700" lIns="91425" spcFirstLastPara="1" rIns="91425" wrap="square" tIns="45700">
            <a:noAutofit/>
          </a:bodyPr>
          <a:lstStyle/>
          <a:p>
            <a:pPr indent="0" lvl="0" marL="342900" marR="0" rtl="0" algn="l">
              <a:lnSpc>
                <a:spcPct val="80000"/>
              </a:lnSpc>
              <a:spcBef>
                <a:spcPts val="0"/>
              </a:spcBef>
              <a:spcAft>
                <a:spcPts val="0"/>
              </a:spcAft>
              <a:buClr>
                <a:srgbClr val="000000"/>
              </a:buClr>
              <a:buSzPts val="523"/>
              <a:buFont typeface="Arial"/>
              <a:buNone/>
            </a:pPr>
            <a:r>
              <a:t/>
            </a:r>
            <a:endParaRPr b="0" i="0" sz="1667" u="none" cap="none" strike="noStrike">
              <a:solidFill>
                <a:schemeClr val="dk1"/>
              </a:solidFill>
              <a:latin typeface="Quattrocento Sans"/>
              <a:ea typeface="Quattrocento Sans"/>
              <a:cs typeface="Quattrocento Sans"/>
              <a:sym typeface="Quattrocento Sans"/>
            </a:endParaRPr>
          </a:p>
        </p:txBody>
      </p:sp>
      <p:sp>
        <p:nvSpPr>
          <p:cNvPr id="330" name="Google Shape;330;g117bb294f8e_0_104"/>
          <p:cNvSpPr txBox="1"/>
          <p:nvPr/>
        </p:nvSpPr>
        <p:spPr>
          <a:xfrm>
            <a:off x="306450" y="803650"/>
            <a:ext cx="11579100" cy="6098100"/>
          </a:xfrm>
          <a:prstGeom prst="rect">
            <a:avLst/>
          </a:prstGeom>
          <a:noFill/>
          <a:ln>
            <a:noFill/>
          </a:ln>
        </p:spPr>
        <p:txBody>
          <a:bodyPr anchorCtr="0" anchor="t" bIns="45700" lIns="91425" spcFirstLastPara="1" rIns="91425" wrap="square" tIns="45700">
            <a:noAutofit/>
          </a:bodyPr>
          <a:lstStyle/>
          <a:p>
            <a:pPr indent="-317500" lvl="0" marL="342900" marR="0" rtl="0" algn="l">
              <a:lnSpc>
                <a:spcPct val="100000"/>
              </a:lnSpc>
              <a:spcBef>
                <a:spcPts val="0"/>
              </a:spcBef>
              <a:spcAft>
                <a:spcPts val="0"/>
              </a:spcAft>
              <a:buClr>
                <a:srgbClr val="FF5A33"/>
              </a:buClr>
              <a:buSzPts val="3400"/>
              <a:buFont typeface="Quattrocento Sans"/>
              <a:buChar char="❑"/>
            </a:pPr>
            <a:r>
              <a:rPr lang="en-US" sz="3400">
                <a:solidFill>
                  <a:schemeClr val="dk1"/>
                </a:solidFill>
                <a:latin typeface="Quattrocento Sans"/>
                <a:ea typeface="Quattrocento Sans"/>
                <a:cs typeface="Quattrocento Sans"/>
                <a:sym typeface="Quattrocento Sans"/>
              </a:rPr>
              <a:t>N</a:t>
            </a:r>
            <a:r>
              <a:rPr b="0" i="0" lang="en-US" sz="3400" u="none" cap="none" strike="noStrike">
                <a:solidFill>
                  <a:schemeClr val="dk1"/>
                </a:solidFill>
                <a:latin typeface="Quattrocento Sans"/>
                <a:ea typeface="Quattrocento Sans"/>
                <a:cs typeface="Quattrocento Sans"/>
                <a:sym typeface="Quattrocento Sans"/>
              </a:rPr>
              <a:t>hóm hãy vi</a:t>
            </a:r>
            <a:r>
              <a:rPr lang="en-US" sz="3400">
                <a:solidFill>
                  <a:schemeClr val="dk1"/>
                </a:solidFill>
                <a:latin typeface="Quattrocento Sans"/>
                <a:ea typeface="Quattrocento Sans"/>
                <a:cs typeface="Quattrocento Sans"/>
                <a:sym typeface="Quattrocento Sans"/>
              </a:rPr>
              <a:t>ết Testcase cho tình huống bên dưới.(Download mẫu tại link </a:t>
            </a:r>
            <a:r>
              <a:rPr lang="en-US" sz="3400" u="sng">
                <a:solidFill>
                  <a:schemeClr val="hlink"/>
                </a:solidFill>
                <a:latin typeface="Quattrocento Sans"/>
                <a:ea typeface="Quattrocento Sans"/>
                <a:cs typeface="Quattrocento Sans"/>
                <a:sym typeface="Quattrocento Sans"/>
                <a:hlinkClick r:id="rId3"/>
              </a:rPr>
              <a:t>template_test_case</a:t>
            </a:r>
            <a:r>
              <a:rPr lang="en-US" sz="3400">
                <a:solidFill>
                  <a:schemeClr val="dk1"/>
                </a:solidFill>
                <a:latin typeface="Quattrocento Sans"/>
                <a:ea typeface="Quattrocento Sans"/>
                <a:cs typeface="Quattrocento Sans"/>
                <a:sym typeface="Quattrocento Sans"/>
              </a:rPr>
              <a:t>)</a:t>
            </a:r>
            <a:endParaRPr sz="3400">
              <a:solidFill>
                <a:schemeClr val="dk1"/>
              </a:solidFill>
              <a:latin typeface="Quattrocento Sans"/>
              <a:ea typeface="Quattrocento Sans"/>
              <a:cs typeface="Quattrocento Sans"/>
              <a:sym typeface="Quattrocento Sans"/>
            </a:endParaRPr>
          </a:p>
          <a:p>
            <a:pPr indent="0" lvl="0" marL="0" marR="0" rtl="0" algn="l">
              <a:lnSpc>
                <a:spcPct val="100000"/>
              </a:lnSpc>
              <a:spcBef>
                <a:spcPts val="0"/>
              </a:spcBef>
              <a:spcAft>
                <a:spcPts val="0"/>
              </a:spcAft>
              <a:buNone/>
            </a:pPr>
            <a:r>
              <a:rPr lang="en-US" sz="3400">
                <a:solidFill>
                  <a:schemeClr val="dk1"/>
                </a:solidFill>
                <a:latin typeface="Quattrocento Sans"/>
                <a:ea typeface="Quattrocento Sans"/>
                <a:cs typeface="Quattrocento Sans"/>
                <a:sym typeface="Quattrocento Sans"/>
              </a:rPr>
              <a:t>Tình huống : Registration Page</a:t>
            </a:r>
            <a:endParaRPr sz="3300">
              <a:solidFill>
                <a:schemeClr val="dk1"/>
              </a:solidFill>
              <a:latin typeface="Quattrocento Sans"/>
              <a:ea typeface="Quattrocento Sans"/>
              <a:cs typeface="Quattrocento Sans"/>
              <a:sym typeface="Quattrocento Sans"/>
            </a:endParaRPr>
          </a:p>
          <a:p>
            <a:pPr indent="-457200" lvl="0" marL="914400" marR="0" rtl="0" algn="l">
              <a:lnSpc>
                <a:spcPct val="100000"/>
              </a:lnSpc>
              <a:spcBef>
                <a:spcPts val="0"/>
              </a:spcBef>
              <a:spcAft>
                <a:spcPts val="0"/>
              </a:spcAft>
              <a:buClr>
                <a:srgbClr val="FF5A33"/>
              </a:buClr>
              <a:buSzPts val="3600"/>
              <a:buFont typeface="Quattrocento Sans"/>
              <a:buChar char="➢"/>
            </a:pPr>
            <a:r>
              <a:rPr lang="en-US" sz="3600">
                <a:solidFill>
                  <a:schemeClr val="dk1"/>
                </a:solidFill>
                <a:latin typeface="Quattrocento Sans"/>
                <a:ea typeface="Quattrocento Sans"/>
                <a:cs typeface="Quattrocento Sans"/>
                <a:sym typeface="Quattrocento Sans"/>
              </a:rPr>
              <a:t>UserName, Email và Password là các trường bắt buộc.</a:t>
            </a:r>
            <a:endParaRPr sz="3600">
              <a:solidFill>
                <a:schemeClr val="dk1"/>
              </a:solidFill>
              <a:latin typeface="Quattrocento Sans"/>
              <a:ea typeface="Quattrocento Sans"/>
              <a:cs typeface="Quattrocento Sans"/>
              <a:sym typeface="Quattrocento Sans"/>
            </a:endParaRPr>
          </a:p>
          <a:p>
            <a:pPr indent="-457200" lvl="0" marL="914400" marR="0" rtl="0" algn="l">
              <a:lnSpc>
                <a:spcPct val="100000"/>
              </a:lnSpc>
              <a:spcBef>
                <a:spcPts val="0"/>
              </a:spcBef>
              <a:spcAft>
                <a:spcPts val="0"/>
              </a:spcAft>
              <a:buClr>
                <a:srgbClr val="FF5A33"/>
              </a:buClr>
              <a:buSzPts val="3600"/>
              <a:buFont typeface="Quattrocento Sans"/>
              <a:buChar char="➢"/>
            </a:pPr>
            <a:r>
              <a:rPr lang="en-US" sz="3600">
                <a:solidFill>
                  <a:schemeClr val="dk1"/>
                </a:solidFill>
                <a:latin typeface="Quattrocento Sans"/>
                <a:ea typeface="Quattrocento Sans"/>
                <a:cs typeface="Quattrocento Sans"/>
                <a:sym typeface="Quattrocento Sans"/>
              </a:rPr>
              <a:t>Email phải đúng định dạng.</a:t>
            </a:r>
            <a:endParaRPr sz="3600">
              <a:solidFill>
                <a:schemeClr val="dk1"/>
              </a:solidFill>
              <a:latin typeface="Quattrocento Sans"/>
              <a:ea typeface="Quattrocento Sans"/>
              <a:cs typeface="Quattrocento Sans"/>
              <a:sym typeface="Quattrocento Sans"/>
            </a:endParaRPr>
          </a:p>
          <a:p>
            <a:pPr indent="-457200" lvl="0" marL="914400" marR="0" rtl="0" algn="l">
              <a:lnSpc>
                <a:spcPct val="100000"/>
              </a:lnSpc>
              <a:spcBef>
                <a:spcPts val="0"/>
              </a:spcBef>
              <a:spcAft>
                <a:spcPts val="0"/>
              </a:spcAft>
              <a:buClr>
                <a:srgbClr val="FF5A33"/>
              </a:buClr>
              <a:buSzPts val="3600"/>
              <a:buFont typeface="Quattrocento Sans"/>
              <a:buChar char="➢"/>
            </a:pPr>
            <a:r>
              <a:rPr lang="en-US" sz="3600">
                <a:solidFill>
                  <a:schemeClr val="dk1"/>
                </a:solidFill>
                <a:latin typeface="Quattrocento Sans"/>
                <a:ea typeface="Quattrocento Sans"/>
                <a:cs typeface="Quattrocento Sans"/>
                <a:sym typeface="Quattrocento Sans"/>
              </a:rPr>
              <a:t>Có nút Hủy và Đặt lại ở cuối màn hình.</a:t>
            </a:r>
            <a:endParaRPr sz="3600">
              <a:solidFill>
                <a:schemeClr val="dk1"/>
              </a:solidFill>
              <a:latin typeface="Quattrocento Sans"/>
              <a:ea typeface="Quattrocento Sans"/>
              <a:cs typeface="Quattrocento Sans"/>
              <a:sym typeface="Quattrocento Sans"/>
            </a:endParaRPr>
          </a:p>
          <a:p>
            <a:pPr indent="-457200" lvl="0" marL="914400" marR="0" rtl="0" algn="l">
              <a:lnSpc>
                <a:spcPct val="100000"/>
              </a:lnSpc>
              <a:spcBef>
                <a:spcPts val="0"/>
              </a:spcBef>
              <a:spcAft>
                <a:spcPts val="0"/>
              </a:spcAft>
              <a:buClr>
                <a:srgbClr val="FF5A33"/>
              </a:buClr>
              <a:buSzPts val="3600"/>
              <a:buFont typeface="Quattrocento Sans"/>
              <a:buChar char="➢"/>
            </a:pPr>
            <a:r>
              <a:rPr lang="en-US" sz="3600">
                <a:solidFill>
                  <a:schemeClr val="dk1"/>
                </a:solidFill>
                <a:latin typeface="Quattrocento Sans"/>
                <a:ea typeface="Quattrocento Sans"/>
                <a:cs typeface="Quattrocento Sans"/>
                <a:sym typeface="Quattrocento Sans"/>
              </a:rPr>
              <a:t>Giới hạn của Mật khẩu phải là 8-13 ký tự (bao gồm chữ chữ và số).</a:t>
            </a:r>
            <a:endParaRPr sz="3600">
              <a:solidFill>
                <a:schemeClr val="dk1"/>
              </a:solidFill>
              <a:latin typeface="Quattrocento Sans"/>
              <a:ea typeface="Quattrocento Sans"/>
              <a:cs typeface="Quattrocento Sans"/>
              <a:sym typeface="Quattrocento Sans"/>
            </a:endParaRPr>
          </a:p>
          <a:p>
            <a:pPr indent="-457200" lvl="0" marL="914400" marR="0" rtl="0" algn="l">
              <a:lnSpc>
                <a:spcPct val="100000"/>
              </a:lnSpc>
              <a:spcBef>
                <a:spcPts val="0"/>
              </a:spcBef>
              <a:spcAft>
                <a:spcPts val="0"/>
              </a:spcAft>
              <a:buClr>
                <a:srgbClr val="FF5A33"/>
              </a:buClr>
              <a:buSzPts val="3600"/>
              <a:buFont typeface="Quattrocento Sans"/>
              <a:buChar char="➢"/>
            </a:pPr>
            <a:r>
              <a:rPr lang="en-US" sz="3600">
                <a:solidFill>
                  <a:schemeClr val="dk1"/>
                </a:solidFill>
                <a:latin typeface="Quattrocento Sans"/>
                <a:ea typeface="Quattrocento Sans"/>
                <a:cs typeface="Quattrocento Sans"/>
                <a:sym typeface="Quattrocento Sans"/>
              </a:rPr>
              <a:t>Khi bấm đăng ký sẽ thông báo thành công và gửi thông tin tới email đã đăng ký.</a:t>
            </a:r>
            <a:endParaRPr sz="3700">
              <a:solidFill>
                <a:schemeClr val="dk1"/>
              </a:solidFill>
              <a:latin typeface="Quattrocento Sans"/>
              <a:ea typeface="Quattrocento Sans"/>
              <a:cs typeface="Quattrocento Sans"/>
              <a:sym typeface="Quattrocento Sans"/>
            </a:endParaRPr>
          </a:p>
          <a:p>
            <a:pPr indent="0" lvl="0" marL="0" marR="0" rtl="0" algn="l">
              <a:lnSpc>
                <a:spcPct val="100000"/>
              </a:lnSpc>
              <a:spcBef>
                <a:spcPts val="0"/>
              </a:spcBef>
              <a:spcAft>
                <a:spcPts val="0"/>
              </a:spcAft>
              <a:buNone/>
            </a:pPr>
            <a:r>
              <a:t/>
            </a:r>
            <a:endParaRPr sz="3800">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g1180b6594cb_0_25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tình huống 2</a:t>
            </a:r>
            <a:endParaRPr/>
          </a:p>
        </p:txBody>
      </p:sp>
      <p:sp>
        <p:nvSpPr>
          <p:cNvPr id="336" name="Google Shape;336;g1180b6594cb_0_256"/>
          <p:cNvSpPr txBox="1"/>
          <p:nvPr/>
        </p:nvSpPr>
        <p:spPr>
          <a:xfrm>
            <a:off x="800400" y="1528200"/>
            <a:ext cx="10782000" cy="5329800"/>
          </a:xfrm>
          <a:prstGeom prst="rect">
            <a:avLst/>
          </a:prstGeom>
          <a:noFill/>
          <a:ln>
            <a:noFill/>
          </a:ln>
        </p:spPr>
        <p:txBody>
          <a:bodyPr anchorCtr="0" anchor="t" bIns="45700" lIns="91425" spcFirstLastPara="1" rIns="91425" wrap="square" tIns="45700">
            <a:noAutofit/>
          </a:bodyPr>
          <a:lstStyle/>
          <a:p>
            <a:pPr indent="0" lvl="0" marL="342900" marR="0" rtl="0" algn="l">
              <a:lnSpc>
                <a:spcPct val="80000"/>
              </a:lnSpc>
              <a:spcBef>
                <a:spcPts val="0"/>
              </a:spcBef>
              <a:spcAft>
                <a:spcPts val="0"/>
              </a:spcAft>
              <a:buClr>
                <a:srgbClr val="000000"/>
              </a:buClr>
              <a:buSzPts val="523"/>
              <a:buFont typeface="Arial"/>
              <a:buNone/>
            </a:pPr>
            <a:r>
              <a:t/>
            </a:r>
            <a:endParaRPr b="0" i="0" sz="1667" u="none" cap="none" strike="noStrike">
              <a:solidFill>
                <a:schemeClr val="dk1"/>
              </a:solidFill>
              <a:latin typeface="Quattrocento Sans"/>
              <a:ea typeface="Quattrocento Sans"/>
              <a:cs typeface="Quattrocento Sans"/>
              <a:sym typeface="Quattrocento Sans"/>
            </a:endParaRPr>
          </a:p>
        </p:txBody>
      </p:sp>
      <p:sp>
        <p:nvSpPr>
          <p:cNvPr id="337" name="Google Shape;337;g1180b6594cb_0_256"/>
          <p:cNvSpPr txBox="1"/>
          <p:nvPr/>
        </p:nvSpPr>
        <p:spPr>
          <a:xfrm>
            <a:off x="467100" y="850800"/>
            <a:ext cx="11257800" cy="6098100"/>
          </a:xfrm>
          <a:prstGeom prst="rect">
            <a:avLst/>
          </a:prstGeom>
          <a:noFill/>
          <a:ln>
            <a:noFill/>
          </a:ln>
        </p:spPr>
        <p:txBody>
          <a:bodyPr anchorCtr="0" anchor="t" bIns="45700" lIns="91425" spcFirstLastPara="1" rIns="91425" wrap="square" tIns="45700">
            <a:noAutofit/>
          </a:bodyPr>
          <a:lstStyle/>
          <a:p>
            <a:pPr indent="-323850" lvl="0" marL="342900" marR="0" rtl="0" algn="l">
              <a:lnSpc>
                <a:spcPct val="100000"/>
              </a:lnSpc>
              <a:spcBef>
                <a:spcPts val="0"/>
              </a:spcBef>
              <a:spcAft>
                <a:spcPts val="0"/>
              </a:spcAft>
              <a:buClr>
                <a:srgbClr val="FF5A33"/>
              </a:buClr>
              <a:buSzPts val="3500"/>
              <a:buFont typeface="Quattrocento Sans"/>
              <a:buChar char="❑"/>
            </a:pPr>
            <a:r>
              <a:rPr lang="en-US" sz="3500">
                <a:solidFill>
                  <a:schemeClr val="dk1"/>
                </a:solidFill>
                <a:latin typeface="Quattrocento Sans"/>
                <a:ea typeface="Quattrocento Sans"/>
                <a:cs typeface="Quattrocento Sans"/>
                <a:sym typeface="Quattrocento Sans"/>
              </a:rPr>
              <a:t>N</a:t>
            </a:r>
            <a:r>
              <a:rPr b="0" i="0" lang="en-US" sz="3500" u="none" cap="none" strike="noStrike">
                <a:solidFill>
                  <a:schemeClr val="dk1"/>
                </a:solidFill>
                <a:latin typeface="Quattrocento Sans"/>
                <a:ea typeface="Quattrocento Sans"/>
                <a:cs typeface="Quattrocento Sans"/>
                <a:sym typeface="Quattrocento Sans"/>
              </a:rPr>
              <a:t>hóm hãy vi</a:t>
            </a:r>
            <a:r>
              <a:rPr lang="en-US" sz="3500">
                <a:solidFill>
                  <a:schemeClr val="dk1"/>
                </a:solidFill>
                <a:latin typeface="Quattrocento Sans"/>
                <a:ea typeface="Quattrocento Sans"/>
                <a:cs typeface="Quattrocento Sans"/>
                <a:sym typeface="Quattrocento Sans"/>
              </a:rPr>
              <a:t>ết Testcase cho tình huống bên dưới.(Download mẫu tại link </a:t>
            </a:r>
            <a:r>
              <a:rPr lang="en-US" sz="3500" u="sng">
                <a:solidFill>
                  <a:schemeClr val="hlink"/>
                </a:solidFill>
                <a:latin typeface="Quattrocento Sans"/>
                <a:ea typeface="Quattrocento Sans"/>
                <a:cs typeface="Quattrocento Sans"/>
                <a:sym typeface="Quattrocento Sans"/>
                <a:hlinkClick r:id="rId3"/>
              </a:rPr>
              <a:t>template_test_case</a:t>
            </a:r>
            <a:r>
              <a:rPr lang="en-US" sz="3500">
                <a:solidFill>
                  <a:schemeClr val="dk1"/>
                </a:solidFill>
                <a:latin typeface="Quattrocento Sans"/>
                <a:ea typeface="Quattrocento Sans"/>
                <a:cs typeface="Quattrocento Sans"/>
                <a:sym typeface="Quattrocento Sans"/>
              </a:rPr>
              <a:t>)</a:t>
            </a:r>
            <a:endParaRPr sz="3500">
              <a:solidFill>
                <a:schemeClr val="dk1"/>
              </a:solidFill>
              <a:latin typeface="Quattrocento Sans"/>
              <a:ea typeface="Quattrocento Sans"/>
              <a:cs typeface="Quattrocento Sans"/>
              <a:sym typeface="Quattrocento Sans"/>
            </a:endParaRPr>
          </a:p>
          <a:p>
            <a:pPr indent="0" lvl="0" marL="0" marR="0" rtl="0" algn="l">
              <a:lnSpc>
                <a:spcPct val="100000"/>
              </a:lnSpc>
              <a:spcBef>
                <a:spcPts val="0"/>
              </a:spcBef>
              <a:spcAft>
                <a:spcPts val="0"/>
              </a:spcAft>
              <a:buNone/>
            </a:pPr>
            <a:r>
              <a:rPr lang="en-US" sz="3500">
                <a:solidFill>
                  <a:schemeClr val="dk1"/>
                </a:solidFill>
                <a:latin typeface="Quattrocento Sans"/>
                <a:ea typeface="Quattrocento Sans"/>
                <a:cs typeface="Quattrocento Sans"/>
                <a:sym typeface="Quattrocento Sans"/>
              </a:rPr>
              <a:t>Tình huống : Textbox nhập ngày tháng năm</a:t>
            </a:r>
            <a:endParaRPr sz="3400">
              <a:solidFill>
                <a:schemeClr val="dk1"/>
              </a:solidFill>
              <a:latin typeface="Quattrocento Sans"/>
              <a:ea typeface="Quattrocento Sans"/>
              <a:cs typeface="Quattrocento Sans"/>
              <a:sym typeface="Quattrocento Sans"/>
            </a:endParaRPr>
          </a:p>
          <a:p>
            <a:pPr indent="-463550" lvl="0" marL="914400" marR="0" rtl="0" algn="l">
              <a:lnSpc>
                <a:spcPct val="100000"/>
              </a:lnSpc>
              <a:spcBef>
                <a:spcPts val="0"/>
              </a:spcBef>
              <a:spcAft>
                <a:spcPts val="0"/>
              </a:spcAft>
              <a:buClr>
                <a:srgbClr val="FF5A33"/>
              </a:buClr>
              <a:buSzPts val="3700"/>
              <a:buFont typeface="Quattrocento Sans"/>
              <a:buChar char="➢"/>
            </a:pPr>
            <a:r>
              <a:rPr lang="en-US" sz="3700">
                <a:solidFill>
                  <a:schemeClr val="dk1"/>
                </a:solidFill>
                <a:latin typeface="Quattrocento Sans"/>
                <a:ea typeface="Quattrocento Sans"/>
                <a:cs typeface="Quattrocento Sans"/>
                <a:sym typeface="Quattrocento Sans"/>
              </a:rPr>
              <a:t>Chỉ được nhập 8 ký tự</a:t>
            </a:r>
            <a:endParaRPr sz="3700">
              <a:solidFill>
                <a:schemeClr val="dk1"/>
              </a:solidFill>
              <a:latin typeface="Quattrocento Sans"/>
              <a:ea typeface="Quattrocento Sans"/>
              <a:cs typeface="Quattrocento Sans"/>
              <a:sym typeface="Quattrocento Sans"/>
            </a:endParaRPr>
          </a:p>
          <a:p>
            <a:pPr indent="-463550" lvl="0" marL="914400" marR="0" rtl="0" algn="l">
              <a:lnSpc>
                <a:spcPct val="100000"/>
              </a:lnSpc>
              <a:spcBef>
                <a:spcPts val="0"/>
              </a:spcBef>
              <a:spcAft>
                <a:spcPts val="0"/>
              </a:spcAft>
              <a:buClr>
                <a:srgbClr val="FF5A33"/>
              </a:buClr>
              <a:buSzPts val="3700"/>
              <a:buFont typeface="Quattrocento Sans"/>
              <a:buChar char="➢"/>
            </a:pPr>
            <a:r>
              <a:rPr lang="en-US" sz="3700">
                <a:solidFill>
                  <a:schemeClr val="dk1"/>
                </a:solidFill>
                <a:latin typeface="Quattrocento Sans"/>
                <a:ea typeface="Quattrocento Sans"/>
                <a:cs typeface="Quattrocento Sans"/>
                <a:sym typeface="Quattrocento Sans"/>
              </a:rPr>
              <a:t>Nhập được số</a:t>
            </a:r>
            <a:endParaRPr sz="3700">
              <a:solidFill>
                <a:schemeClr val="dk1"/>
              </a:solidFill>
              <a:latin typeface="Quattrocento Sans"/>
              <a:ea typeface="Quattrocento Sans"/>
              <a:cs typeface="Quattrocento Sans"/>
              <a:sym typeface="Quattrocento Sans"/>
            </a:endParaRPr>
          </a:p>
          <a:p>
            <a:pPr indent="-463550" lvl="0" marL="914400" marR="0" rtl="0" algn="l">
              <a:lnSpc>
                <a:spcPct val="100000"/>
              </a:lnSpc>
              <a:spcBef>
                <a:spcPts val="0"/>
              </a:spcBef>
              <a:spcAft>
                <a:spcPts val="0"/>
              </a:spcAft>
              <a:buClr>
                <a:srgbClr val="FF5A33"/>
              </a:buClr>
              <a:buSzPts val="3700"/>
              <a:buFont typeface="Quattrocento Sans"/>
              <a:buChar char="➢"/>
            </a:pPr>
            <a:r>
              <a:rPr lang="en-US" sz="3700">
                <a:solidFill>
                  <a:schemeClr val="dk1"/>
                </a:solidFill>
                <a:latin typeface="Quattrocento Sans"/>
                <a:ea typeface="Quattrocento Sans"/>
                <a:cs typeface="Quattrocento Sans"/>
                <a:sym typeface="Quattrocento Sans"/>
              </a:rPr>
              <a:t>Ngày hợp lệ</a:t>
            </a:r>
            <a:endParaRPr sz="3700">
              <a:solidFill>
                <a:schemeClr val="dk1"/>
              </a:solidFill>
              <a:latin typeface="Quattrocento Sans"/>
              <a:ea typeface="Quattrocento Sans"/>
              <a:cs typeface="Quattrocento Sans"/>
              <a:sym typeface="Quattrocento Sans"/>
            </a:endParaRPr>
          </a:p>
          <a:p>
            <a:pPr indent="-463550" lvl="0" marL="914400" marR="0" rtl="0" algn="l">
              <a:lnSpc>
                <a:spcPct val="100000"/>
              </a:lnSpc>
              <a:spcBef>
                <a:spcPts val="0"/>
              </a:spcBef>
              <a:spcAft>
                <a:spcPts val="0"/>
              </a:spcAft>
              <a:buClr>
                <a:srgbClr val="FF5A33"/>
              </a:buClr>
              <a:buSzPts val="3700"/>
              <a:buFont typeface="Quattrocento Sans"/>
              <a:buChar char="➢"/>
            </a:pPr>
            <a:r>
              <a:rPr lang="en-US" sz="3700">
                <a:solidFill>
                  <a:schemeClr val="dk1"/>
                </a:solidFill>
                <a:latin typeface="Quattrocento Sans"/>
                <a:ea typeface="Quattrocento Sans"/>
                <a:cs typeface="Quattrocento Sans"/>
                <a:sym typeface="Quattrocento Sans"/>
              </a:rPr>
              <a:t>Không được chữ và ký tự đặc biệt</a:t>
            </a:r>
            <a:endParaRPr sz="3700">
              <a:solidFill>
                <a:schemeClr val="dk1"/>
              </a:solidFill>
              <a:latin typeface="Quattrocento Sans"/>
              <a:ea typeface="Quattrocento Sans"/>
              <a:cs typeface="Quattrocento Sans"/>
              <a:sym typeface="Quattrocento Sans"/>
            </a:endParaRPr>
          </a:p>
          <a:p>
            <a:pPr indent="-463550" lvl="0" marL="914400" marR="0" rtl="0" algn="l">
              <a:lnSpc>
                <a:spcPct val="100000"/>
              </a:lnSpc>
              <a:spcBef>
                <a:spcPts val="0"/>
              </a:spcBef>
              <a:spcAft>
                <a:spcPts val="0"/>
              </a:spcAft>
              <a:buClr>
                <a:srgbClr val="FF5A33"/>
              </a:buClr>
              <a:buSzPts val="3700"/>
              <a:buFont typeface="Quattrocento Sans"/>
              <a:buChar char="➢"/>
            </a:pPr>
            <a:r>
              <a:rPr lang="en-US" sz="3700">
                <a:solidFill>
                  <a:schemeClr val="dk1"/>
                </a:solidFill>
                <a:latin typeface="Quattrocento Sans"/>
                <a:ea typeface="Quattrocento Sans"/>
                <a:cs typeface="Quattrocento Sans"/>
                <a:sym typeface="Quattrocento Sans"/>
              </a:rPr>
              <a:t>Không được để Null</a:t>
            </a:r>
            <a:endParaRPr sz="3800">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g1180b6594cb_0_26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tình huống 2</a:t>
            </a:r>
            <a:endParaRPr/>
          </a:p>
        </p:txBody>
      </p:sp>
      <p:sp>
        <p:nvSpPr>
          <p:cNvPr id="343" name="Google Shape;343;g1180b6594cb_0_264"/>
          <p:cNvSpPr txBox="1"/>
          <p:nvPr/>
        </p:nvSpPr>
        <p:spPr>
          <a:xfrm>
            <a:off x="800400" y="1528200"/>
            <a:ext cx="10782000" cy="5329800"/>
          </a:xfrm>
          <a:prstGeom prst="rect">
            <a:avLst/>
          </a:prstGeom>
          <a:noFill/>
          <a:ln>
            <a:noFill/>
          </a:ln>
        </p:spPr>
        <p:txBody>
          <a:bodyPr anchorCtr="0" anchor="t" bIns="45700" lIns="91425" spcFirstLastPara="1" rIns="91425" wrap="square" tIns="45700">
            <a:noAutofit/>
          </a:bodyPr>
          <a:lstStyle/>
          <a:p>
            <a:pPr indent="0" lvl="0" marL="342900" marR="0" rtl="0" algn="l">
              <a:lnSpc>
                <a:spcPct val="80000"/>
              </a:lnSpc>
              <a:spcBef>
                <a:spcPts val="0"/>
              </a:spcBef>
              <a:spcAft>
                <a:spcPts val="0"/>
              </a:spcAft>
              <a:buClr>
                <a:srgbClr val="000000"/>
              </a:buClr>
              <a:buSzPts val="523"/>
              <a:buFont typeface="Arial"/>
              <a:buNone/>
            </a:pPr>
            <a:r>
              <a:t/>
            </a:r>
            <a:endParaRPr b="0" i="0" sz="1667" u="none" cap="none" strike="noStrike">
              <a:solidFill>
                <a:schemeClr val="dk1"/>
              </a:solidFill>
              <a:latin typeface="Quattrocento Sans"/>
              <a:ea typeface="Quattrocento Sans"/>
              <a:cs typeface="Quattrocento Sans"/>
              <a:sym typeface="Quattrocento Sans"/>
            </a:endParaRPr>
          </a:p>
        </p:txBody>
      </p:sp>
      <p:sp>
        <p:nvSpPr>
          <p:cNvPr id="344" name="Google Shape;344;g1180b6594cb_0_264"/>
          <p:cNvSpPr txBox="1"/>
          <p:nvPr/>
        </p:nvSpPr>
        <p:spPr>
          <a:xfrm>
            <a:off x="437300" y="850800"/>
            <a:ext cx="11656200" cy="6098100"/>
          </a:xfrm>
          <a:prstGeom prst="rect">
            <a:avLst/>
          </a:prstGeom>
          <a:noFill/>
          <a:ln>
            <a:noFill/>
          </a:ln>
        </p:spPr>
        <p:txBody>
          <a:bodyPr anchorCtr="0" anchor="t" bIns="45700" lIns="91425" spcFirstLastPara="1" rIns="91425" wrap="square" tIns="45700">
            <a:noAutofit/>
          </a:bodyPr>
          <a:lstStyle/>
          <a:p>
            <a:pPr indent="-323850" lvl="0" marL="342900" marR="0" rtl="0" algn="l">
              <a:lnSpc>
                <a:spcPct val="100000"/>
              </a:lnSpc>
              <a:spcBef>
                <a:spcPts val="0"/>
              </a:spcBef>
              <a:spcAft>
                <a:spcPts val="0"/>
              </a:spcAft>
              <a:buClr>
                <a:srgbClr val="FF5A33"/>
              </a:buClr>
              <a:buSzPts val="3500"/>
              <a:buFont typeface="Quattrocento Sans"/>
              <a:buChar char="❑"/>
            </a:pPr>
            <a:r>
              <a:rPr lang="en-US" sz="3500">
                <a:solidFill>
                  <a:schemeClr val="dk1"/>
                </a:solidFill>
                <a:latin typeface="Quattrocento Sans"/>
                <a:ea typeface="Quattrocento Sans"/>
                <a:cs typeface="Quattrocento Sans"/>
                <a:sym typeface="Quattrocento Sans"/>
              </a:rPr>
              <a:t>N</a:t>
            </a:r>
            <a:r>
              <a:rPr b="0" i="0" lang="en-US" sz="3500" u="none" cap="none" strike="noStrike">
                <a:solidFill>
                  <a:schemeClr val="dk1"/>
                </a:solidFill>
                <a:latin typeface="Quattrocento Sans"/>
                <a:ea typeface="Quattrocento Sans"/>
                <a:cs typeface="Quattrocento Sans"/>
                <a:sym typeface="Quattrocento Sans"/>
              </a:rPr>
              <a:t>hóm hãy vi</a:t>
            </a:r>
            <a:r>
              <a:rPr lang="en-US" sz="3500">
                <a:solidFill>
                  <a:schemeClr val="dk1"/>
                </a:solidFill>
                <a:latin typeface="Quattrocento Sans"/>
                <a:ea typeface="Quattrocento Sans"/>
                <a:cs typeface="Quattrocento Sans"/>
                <a:sym typeface="Quattrocento Sans"/>
              </a:rPr>
              <a:t>ết Testcase cho tình huống bên dưới.(Download mẫu tại link </a:t>
            </a:r>
            <a:r>
              <a:rPr lang="en-US" sz="3500" u="sng">
                <a:solidFill>
                  <a:schemeClr val="hlink"/>
                </a:solidFill>
                <a:latin typeface="Quattrocento Sans"/>
                <a:ea typeface="Quattrocento Sans"/>
                <a:cs typeface="Quattrocento Sans"/>
                <a:sym typeface="Quattrocento Sans"/>
                <a:hlinkClick r:id="rId3"/>
              </a:rPr>
              <a:t>template_test_case</a:t>
            </a:r>
            <a:r>
              <a:rPr lang="en-US" sz="3500">
                <a:solidFill>
                  <a:schemeClr val="dk1"/>
                </a:solidFill>
                <a:latin typeface="Quattrocento Sans"/>
                <a:ea typeface="Quattrocento Sans"/>
                <a:cs typeface="Quattrocento Sans"/>
                <a:sym typeface="Quattrocento Sans"/>
              </a:rPr>
              <a:t>)</a:t>
            </a:r>
            <a:endParaRPr sz="3500">
              <a:solidFill>
                <a:schemeClr val="dk1"/>
              </a:solidFill>
              <a:latin typeface="Quattrocento Sans"/>
              <a:ea typeface="Quattrocento Sans"/>
              <a:cs typeface="Quattrocento Sans"/>
              <a:sym typeface="Quattrocento Sans"/>
            </a:endParaRPr>
          </a:p>
          <a:p>
            <a:pPr indent="0" lvl="0" marL="0" marR="0" rtl="0" algn="l">
              <a:lnSpc>
                <a:spcPct val="100000"/>
              </a:lnSpc>
              <a:spcBef>
                <a:spcPts val="0"/>
              </a:spcBef>
              <a:spcAft>
                <a:spcPts val="0"/>
              </a:spcAft>
              <a:buNone/>
            </a:pPr>
            <a:r>
              <a:rPr lang="en-US" sz="3500">
                <a:solidFill>
                  <a:schemeClr val="dk1"/>
                </a:solidFill>
                <a:latin typeface="Quattrocento Sans"/>
                <a:ea typeface="Quattrocento Sans"/>
                <a:cs typeface="Quattrocento Sans"/>
                <a:sym typeface="Quattrocento Sans"/>
              </a:rPr>
              <a:t>Tình huống : Nếu bạn là nhân viên kiểm thử trong một công ty thiết kế và sản xuất điện thoại như Apple, Samsung thì việc đưa sản phẩm tới người tiêu dùng bắt buộc tính năng cơ bản là “</a:t>
            </a:r>
            <a:r>
              <a:rPr lang="en-US" sz="3500">
                <a:solidFill>
                  <a:schemeClr val="dk1"/>
                </a:solidFill>
                <a:latin typeface="Quattrocento Sans"/>
                <a:ea typeface="Quattrocento Sans"/>
                <a:cs typeface="Quattrocento Sans"/>
                <a:sym typeface="Quattrocento Sans"/>
              </a:rPr>
              <a:t>Gọi điện</a:t>
            </a:r>
            <a:r>
              <a:rPr lang="en-US" sz="3500">
                <a:solidFill>
                  <a:schemeClr val="dk1"/>
                </a:solidFill>
                <a:latin typeface="Quattrocento Sans"/>
                <a:ea typeface="Quattrocento Sans"/>
                <a:cs typeface="Quattrocento Sans"/>
                <a:sym typeface="Quattrocento Sans"/>
              </a:rPr>
              <a:t> và SMS” phải hoạt động được. Bạn hãy viết Testcase cho việc kiểm tra tính năng Gọi điện và SMS trên điện thoại.</a:t>
            </a:r>
            <a:endParaRPr sz="3500">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id="349" name="Google Shape;349;g117bb294f8e_0_117"/>
          <p:cNvPicPr preferRelativeResize="0"/>
          <p:nvPr/>
        </p:nvPicPr>
        <p:blipFill rotWithShape="1">
          <a:blip r:embed="rId3">
            <a:alphaModFix/>
          </a:blip>
          <a:srcRect b="0" l="0" r="0" t="0"/>
          <a:stretch/>
        </p:blipFill>
        <p:spPr>
          <a:xfrm>
            <a:off x="-5953" y="0"/>
            <a:ext cx="12197953"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1179929b434_1_31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Nhắc lại các lý thuyết chính trong bài online</a:t>
            </a:r>
            <a:endParaRPr/>
          </a:p>
        </p:txBody>
      </p:sp>
      <p:sp>
        <p:nvSpPr>
          <p:cNvPr id="136" name="Google Shape;136;g1179929b434_1_314"/>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480"/>
              </a:spcBef>
              <a:spcAft>
                <a:spcPts val="0"/>
              </a:spcAft>
              <a:buClr>
                <a:srgbClr val="FF5A33"/>
              </a:buClr>
              <a:buSzPts val="3200"/>
              <a:buChar char="❑"/>
            </a:pPr>
            <a:r>
              <a:rPr lang="en-US" sz="3700">
                <a:solidFill>
                  <a:srgbClr val="333333"/>
                </a:solidFill>
                <a:highlight>
                  <a:schemeClr val="lt1"/>
                </a:highlight>
              </a:rPr>
              <a:t>Test Plan là gì ?</a:t>
            </a:r>
            <a:endParaRPr sz="3700">
              <a:solidFill>
                <a:srgbClr val="333333"/>
              </a:solidFill>
              <a:highlight>
                <a:schemeClr val="lt1"/>
              </a:highlight>
            </a:endParaRPr>
          </a:p>
          <a:p>
            <a:pPr indent="-374650" lvl="0" marL="342900" rtl="0" algn="l">
              <a:lnSpc>
                <a:spcPct val="100000"/>
              </a:lnSpc>
              <a:spcBef>
                <a:spcPts val="480"/>
              </a:spcBef>
              <a:spcAft>
                <a:spcPts val="0"/>
              </a:spcAft>
              <a:buClr>
                <a:srgbClr val="FF5A33"/>
              </a:buClr>
              <a:buSzPts val="3700"/>
              <a:buChar char="❑"/>
            </a:pPr>
            <a:r>
              <a:rPr lang="en-US" sz="3700">
                <a:solidFill>
                  <a:srgbClr val="333333"/>
                </a:solidFill>
                <a:highlight>
                  <a:schemeClr val="lt1"/>
                </a:highlight>
              </a:rPr>
              <a:t>Tầm quan trọng của việc thiết lập Test Plan </a:t>
            </a:r>
            <a:endParaRPr sz="3700">
              <a:solidFill>
                <a:srgbClr val="333333"/>
              </a:solidFill>
              <a:highlight>
                <a:schemeClr val="lt1"/>
              </a:highlight>
            </a:endParaRPr>
          </a:p>
          <a:p>
            <a:pPr indent="-342900" lvl="0" marL="342900" rtl="0" algn="l">
              <a:lnSpc>
                <a:spcPct val="100000"/>
              </a:lnSpc>
              <a:spcBef>
                <a:spcPts val="480"/>
              </a:spcBef>
              <a:spcAft>
                <a:spcPts val="0"/>
              </a:spcAft>
              <a:buClr>
                <a:srgbClr val="FF5A33"/>
              </a:buClr>
              <a:buSzPts val="3700"/>
              <a:buChar char="❑"/>
            </a:pPr>
            <a:r>
              <a:rPr lang="en-US" sz="3700">
                <a:solidFill>
                  <a:srgbClr val="333333"/>
                </a:solidFill>
                <a:highlight>
                  <a:schemeClr val="lt1"/>
                </a:highlight>
              </a:rPr>
              <a:t>Các bước tạo Test Plan</a:t>
            </a:r>
            <a:endParaRPr sz="3700">
              <a:solidFill>
                <a:srgbClr val="333333"/>
              </a:solidFill>
              <a:highlight>
                <a:schemeClr val="lt1"/>
              </a:highlight>
            </a:endParaRPr>
          </a:p>
          <a:p>
            <a:pPr indent="-463550" lvl="1" marL="914400" rtl="0" algn="l">
              <a:lnSpc>
                <a:spcPct val="100000"/>
              </a:lnSpc>
              <a:spcBef>
                <a:spcPts val="480"/>
              </a:spcBef>
              <a:spcAft>
                <a:spcPts val="0"/>
              </a:spcAft>
              <a:buClr>
                <a:srgbClr val="FF5A33"/>
              </a:buClr>
              <a:buSzPts val="3700"/>
              <a:buChar char="❖"/>
            </a:pPr>
            <a:r>
              <a:rPr lang="en-US" sz="3700">
                <a:solidFill>
                  <a:srgbClr val="333333"/>
                </a:solidFill>
                <a:highlight>
                  <a:schemeClr val="lt1"/>
                </a:highlight>
              </a:rPr>
              <a:t>Bước 1: Phân tích sản phẩm</a:t>
            </a:r>
            <a:endParaRPr sz="3700">
              <a:solidFill>
                <a:srgbClr val="333333"/>
              </a:solidFill>
              <a:highlight>
                <a:schemeClr val="lt1"/>
              </a:highlight>
            </a:endParaRPr>
          </a:p>
          <a:p>
            <a:pPr indent="-463550" lvl="1" marL="914400" rtl="0" algn="l">
              <a:lnSpc>
                <a:spcPct val="100000"/>
              </a:lnSpc>
              <a:spcBef>
                <a:spcPts val="480"/>
              </a:spcBef>
              <a:spcAft>
                <a:spcPts val="0"/>
              </a:spcAft>
              <a:buClr>
                <a:srgbClr val="FF5A33"/>
              </a:buClr>
              <a:buSzPts val="3700"/>
              <a:buChar char="❖"/>
            </a:pPr>
            <a:r>
              <a:rPr lang="en-US" sz="3700">
                <a:solidFill>
                  <a:srgbClr val="333333"/>
                </a:solidFill>
                <a:highlight>
                  <a:schemeClr val="lt1"/>
                </a:highlight>
              </a:rPr>
              <a:t>Bước 2: Thiết kế Chiến lược Kiểm tra</a:t>
            </a:r>
            <a:endParaRPr sz="3700">
              <a:solidFill>
                <a:srgbClr val="333333"/>
              </a:solidFill>
              <a:highlight>
                <a:schemeClr val="lt1"/>
              </a:highlight>
            </a:endParaRPr>
          </a:p>
          <a:p>
            <a:pPr indent="-463550" lvl="1" marL="914400" rtl="0" algn="l">
              <a:lnSpc>
                <a:spcPct val="100000"/>
              </a:lnSpc>
              <a:spcBef>
                <a:spcPts val="480"/>
              </a:spcBef>
              <a:spcAft>
                <a:spcPts val="0"/>
              </a:spcAft>
              <a:buClr>
                <a:srgbClr val="FF5A33"/>
              </a:buClr>
              <a:buSzPts val="3700"/>
              <a:buChar char="❖"/>
            </a:pPr>
            <a:r>
              <a:rPr lang="en-US" sz="3700">
                <a:solidFill>
                  <a:srgbClr val="333333"/>
                </a:solidFill>
                <a:highlight>
                  <a:schemeClr val="lt1"/>
                </a:highlight>
              </a:rPr>
              <a:t>Bước 3: Xác định các Mục tiêu Kiểm tra</a:t>
            </a:r>
            <a:endParaRPr sz="3700">
              <a:solidFill>
                <a:srgbClr val="333333"/>
              </a:solidFill>
              <a:highlight>
                <a:schemeClr val="lt1"/>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1179929b434_1_41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Câu hỏi - sinh viên trả lời</a:t>
            </a:r>
            <a:endParaRPr/>
          </a:p>
        </p:txBody>
      </p:sp>
      <p:sp>
        <p:nvSpPr>
          <p:cNvPr id="142" name="Google Shape;142;g1179929b434_1_416"/>
          <p:cNvSpPr txBox="1"/>
          <p:nvPr>
            <p:ph idx="1" type="body"/>
          </p:nvPr>
        </p:nvSpPr>
        <p:spPr>
          <a:xfrm>
            <a:off x="691250" y="1066800"/>
            <a:ext cx="11500800" cy="5700300"/>
          </a:xfrm>
          <a:prstGeom prst="rect">
            <a:avLst/>
          </a:prstGeom>
          <a:noFill/>
          <a:ln>
            <a:noFill/>
          </a:ln>
        </p:spPr>
        <p:txBody>
          <a:bodyPr anchorCtr="0" anchor="t" bIns="45700" lIns="91425" spcFirstLastPara="1" rIns="91425" wrap="square" tIns="45700">
            <a:noAutofit/>
          </a:bodyPr>
          <a:lstStyle/>
          <a:p>
            <a:pPr indent="-457200" lvl="0" marL="457200" rtl="0" algn="l">
              <a:lnSpc>
                <a:spcPct val="100000"/>
              </a:lnSpc>
              <a:spcBef>
                <a:spcPts val="560"/>
              </a:spcBef>
              <a:spcAft>
                <a:spcPts val="0"/>
              </a:spcAft>
              <a:buSzPts val="3600"/>
              <a:buChar char="❑"/>
            </a:pPr>
            <a:r>
              <a:rPr lang="en-US" sz="3600"/>
              <a:t>Kế hoạch kiểm thử là gì?</a:t>
            </a:r>
            <a:endParaRPr sz="3600"/>
          </a:p>
          <a:p>
            <a:pPr indent="-457200" lvl="0" marL="457200" rtl="0" algn="l">
              <a:lnSpc>
                <a:spcPct val="100000"/>
              </a:lnSpc>
              <a:spcBef>
                <a:spcPts val="560"/>
              </a:spcBef>
              <a:spcAft>
                <a:spcPts val="0"/>
              </a:spcAft>
              <a:buSzPts val="3600"/>
              <a:buChar char="❑"/>
            </a:pPr>
            <a:r>
              <a:rPr lang="en-US" sz="3600"/>
              <a:t>Tại sao trước khi viết Test Plan phải phân tích sản phẩm?</a:t>
            </a:r>
            <a:endParaRPr sz="3600"/>
          </a:p>
          <a:p>
            <a:pPr indent="-457200" lvl="0" marL="457200" rtl="0" algn="l">
              <a:lnSpc>
                <a:spcPct val="100000"/>
              </a:lnSpc>
              <a:spcBef>
                <a:spcPts val="560"/>
              </a:spcBef>
              <a:spcAft>
                <a:spcPts val="0"/>
              </a:spcAft>
              <a:buSzPts val="3600"/>
              <a:buChar char="❑"/>
            </a:pPr>
            <a:r>
              <a:rPr lang="en-US" sz="3600"/>
              <a:t>Khi phân tích sản phẩm thì Tester phải tương tác với những đối tượng nào trong team dự án?</a:t>
            </a:r>
            <a:endParaRPr sz="3600"/>
          </a:p>
          <a:p>
            <a:pPr indent="-457200" lvl="0" marL="457200" rtl="0" algn="l">
              <a:lnSpc>
                <a:spcPct val="100000"/>
              </a:lnSpc>
              <a:spcBef>
                <a:spcPts val="560"/>
              </a:spcBef>
              <a:spcAft>
                <a:spcPts val="0"/>
              </a:spcAft>
              <a:buSzPts val="3600"/>
              <a:buChar char="❑"/>
            </a:pPr>
            <a:r>
              <a:rPr lang="en-US" sz="3600"/>
              <a:t>Xác định điều gì khi thực hiện Thiết kế chiến lược kiểm thử? </a:t>
            </a:r>
            <a:endParaRPr sz="3600"/>
          </a:p>
          <a:p>
            <a:pPr indent="-457200" lvl="0" marL="457200" rtl="0" algn="l">
              <a:lnSpc>
                <a:spcPct val="100000"/>
              </a:lnSpc>
              <a:spcBef>
                <a:spcPts val="560"/>
              </a:spcBef>
              <a:spcAft>
                <a:spcPts val="0"/>
              </a:spcAft>
              <a:buSzPts val="3600"/>
              <a:buChar char="❑"/>
            </a:pPr>
            <a:r>
              <a:rPr lang="en-US" sz="3600"/>
              <a:t>Nêu các bước để thực hiện Thiết kế chiến lược kiểm thử</a:t>
            </a:r>
            <a:endParaRPr sz="3600"/>
          </a:p>
          <a:p>
            <a:pPr indent="-457200" lvl="0" marL="457200" rtl="0" algn="l">
              <a:lnSpc>
                <a:spcPct val="100000"/>
              </a:lnSpc>
              <a:spcBef>
                <a:spcPts val="560"/>
              </a:spcBef>
              <a:spcAft>
                <a:spcPts val="0"/>
              </a:spcAft>
              <a:buSzPts val="3600"/>
              <a:buChar char="❑"/>
            </a:pPr>
            <a:r>
              <a:rPr lang="en-US" sz="3600"/>
              <a:t>Trong Kế hoạch kiểm thử thì Ai sẽ thực hiện kiểm thử?</a:t>
            </a:r>
            <a:endParaRPr sz="3600"/>
          </a:p>
          <a:p>
            <a:pPr indent="-457200" lvl="0" marL="457200" rtl="0" algn="l">
              <a:lnSpc>
                <a:spcPct val="100000"/>
              </a:lnSpc>
              <a:spcBef>
                <a:spcPts val="560"/>
              </a:spcBef>
              <a:spcAft>
                <a:spcPts val="0"/>
              </a:spcAft>
              <a:buSzPts val="3600"/>
              <a:buChar char="❑"/>
            </a:pPr>
            <a:r>
              <a:rPr lang="en-US" sz="3600"/>
              <a:t>Khi nào việc kiểm thử sẽ xảy ra?</a:t>
            </a:r>
            <a:endParaRPr sz="3600"/>
          </a:p>
          <a:p>
            <a:pPr indent="-165100" lvl="0" marL="342900" rtl="0" algn="l">
              <a:lnSpc>
                <a:spcPct val="100000"/>
              </a:lnSpc>
              <a:spcBef>
                <a:spcPts val="0"/>
              </a:spcBef>
              <a:spcAft>
                <a:spcPts val="0"/>
              </a:spcAft>
              <a:buClr>
                <a:srgbClr val="FF5A33"/>
              </a:buClr>
              <a:buSzPts val="2800"/>
              <a:buFont typeface="Noto Sans Symbols"/>
              <a:buNone/>
            </a:pPr>
            <a:r>
              <a:t/>
            </a:r>
            <a:endParaRPr sz="3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0" st="0"/>
                                            </p:txEl>
                                          </p:spTgt>
                                        </p:tgtEl>
                                        <p:attrNameLst>
                                          <p:attrName>style.visibility</p:attrName>
                                        </p:attrNameLst>
                                      </p:cBhvr>
                                      <p:to>
                                        <p:strVal val="visible"/>
                                      </p:to>
                                    </p:set>
                                    <p:anim calcmode="lin" valueType="num">
                                      <p:cBhvr additive="base">
                                        <p:cTn dur="1000"/>
                                        <p:tgtEl>
                                          <p:spTgt spid="14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1" st="1"/>
                                            </p:txEl>
                                          </p:spTgt>
                                        </p:tgtEl>
                                        <p:attrNameLst>
                                          <p:attrName>style.visibility</p:attrName>
                                        </p:attrNameLst>
                                      </p:cBhvr>
                                      <p:to>
                                        <p:strVal val="visible"/>
                                      </p:to>
                                    </p:set>
                                    <p:anim calcmode="lin" valueType="num">
                                      <p:cBhvr additive="base">
                                        <p:cTn dur="1000"/>
                                        <p:tgtEl>
                                          <p:spTgt spid="14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2" st="2"/>
                                            </p:txEl>
                                          </p:spTgt>
                                        </p:tgtEl>
                                        <p:attrNameLst>
                                          <p:attrName>style.visibility</p:attrName>
                                        </p:attrNameLst>
                                      </p:cBhvr>
                                      <p:to>
                                        <p:strVal val="visible"/>
                                      </p:to>
                                    </p:set>
                                    <p:anim calcmode="lin" valueType="num">
                                      <p:cBhvr additive="base">
                                        <p:cTn dur="1000"/>
                                        <p:tgtEl>
                                          <p:spTgt spid="142">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3" st="3"/>
                                            </p:txEl>
                                          </p:spTgt>
                                        </p:tgtEl>
                                        <p:attrNameLst>
                                          <p:attrName>style.visibility</p:attrName>
                                        </p:attrNameLst>
                                      </p:cBhvr>
                                      <p:to>
                                        <p:strVal val="visible"/>
                                      </p:to>
                                    </p:set>
                                    <p:anim calcmode="lin" valueType="num">
                                      <p:cBhvr additive="base">
                                        <p:cTn dur="1000"/>
                                        <p:tgtEl>
                                          <p:spTgt spid="142">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4" st="4"/>
                                            </p:txEl>
                                          </p:spTgt>
                                        </p:tgtEl>
                                        <p:attrNameLst>
                                          <p:attrName>style.visibility</p:attrName>
                                        </p:attrNameLst>
                                      </p:cBhvr>
                                      <p:to>
                                        <p:strVal val="visible"/>
                                      </p:to>
                                    </p:set>
                                    <p:anim calcmode="lin" valueType="num">
                                      <p:cBhvr additive="base">
                                        <p:cTn dur="1000"/>
                                        <p:tgtEl>
                                          <p:spTgt spid="142">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5" st="5"/>
                                            </p:txEl>
                                          </p:spTgt>
                                        </p:tgtEl>
                                        <p:attrNameLst>
                                          <p:attrName>style.visibility</p:attrName>
                                        </p:attrNameLst>
                                      </p:cBhvr>
                                      <p:to>
                                        <p:strVal val="visible"/>
                                      </p:to>
                                    </p:set>
                                    <p:anim calcmode="lin" valueType="num">
                                      <p:cBhvr additive="base">
                                        <p:cTn dur="1000"/>
                                        <p:tgtEl>
                                          <p:spTgt spid="142">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6" st="6"/>
                                            </p:txEl>
                                          </p:spTgt>
                                        </p:tgtEl>
                                        <p:attrNameLst>
                                          <p:attrName>style.visibility</p:attrName>
                                        </p:attrNameLst>
                                      </p:cBhvr>
                                      <p:to>
                                        <p:strVal val="visible"/>
                                      </p:to>
                                    </p:set>
                                    <p:anim calcmode="lin" valueType="num">
                                      <p:cBhvr additive="base">
                                        <p:cTn dur="1000"/>
                                        <p:tgtEl>
                                          <p:spTgt spid="142">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7" st="7"/>
                                            </p:txEl>
                                          </p:spTgt>
                                        </p:tgtEl>
                                        <p:attrNameLst>
                                          <p:attrName>style.visibility</p:attrName>
                                        </p:attrNameLst>
                                      </p:cBhvr>
                                      <p:to>
                                        <p:strVal val="visible"/>
                                      </p:to>
                                    </p:set>
                                    <p:anim calcmode="lin" valueType="num">
                                      <p:cBhvr additive="base">
                                        <p:cTn dur="1000"/>
                                        <p:tgtEl>
                                          <p:spTgt spid="142">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1180b6594cb_0_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Câu hỏi - sinh viên trả lời</a:t>
            </a:r>
            <a:endParaRPr/>
          </a:p>
        </p:txBody>
      </p:sp>
      <p:sp>
        <p:nvSpPr>
          <p:cNvPr id="148" name="Google Shape;148;g1180b6594cb_0_1"/>
          <p:cNvSpPr txBox="1"/>
          <p:nvPr>
            <p:ph idx="1" type="body"/>
          </p:nvPr>
        </p:nvSpPr>
        <p:spPr>
          <a:xfrm>
            <a:off x="691250" y="1066800"/>
            <a:ext cx="11500800" cy="5700300"/>
          </a:xfrm>
          <a:prstGeom prst="rect">
            <a:avLst/>
          </a:prstGeom>
          <a:noFill/>
          <a:ln>
            <a:noFill/>
          </a:ln>
        </p:spPr>
        <p:txBody>
          <a:bodyPr anchorCtr="0" anchor="t" bIns="45700" lIns="91425" spcFirstLastPara="1" rIns="91425" wrap="square" tIns="45700">
            <a:noAutofit/>
          </a:bodyPr>
          <a:lstStyle/>
          <a:p>
            <a:pPr indent="-457200" lvl="0" marL="457200" rtl="0" algn="l">
              <a:lnSpc>
                <a:spcPct val="100000"/>
              </a:lnSpc>
              <a:spcBef>
                <a:spcPts val="560"/>
              </a:spcBef>
              <a:spcAft>
                <a:spcPts val="0"/>
              </a:spcAft>
              <a:buSzPts val="3600"/>
              <a:buChar char="❑"/>
            </a:pPr>
            <a:r>
              <a:rPr lang="en-US" sz="3600"/>
              <a:t>Khi thực hiện xác định mục tiêu kiểm thử thì cần thực hiện các bước nào? Nêu một số mục tiêu khi kiểm thử website</a:t>
            </a:r>
            <a:endParaRPr sz="3600"/>
          </a:p>
          <a:p>
            <a:pPr indent="-457200" lvl="0" marL="457200" rtl="0" algn="l">
              <a:lnSpc>
                <a:spcPct val="100000"/>
              </a:lnSpc>
              <a:spcBef>
                <a:spcPts val="560"/>
              </a:spcBef>
              <a:spcAft>
                <a:spcPts val="0"/>
              </a:spcAft>
              <a:buSzPts val="3600"/>
              <a:buChar char="❑"/>
            </a:pPr>
            <a:r>
              <a:rPr lang="en-US" sz="3600"/>
              <a:t>Rủi ro khi thực hiện kiểm thử là gì? Nêu một số rủi ro mà bạn có thể dự đoán được trong tương lai có thể xảy ra</a:t>
            </a:r>
            <a:endParaRPr sz="3600"/>
          </a:p>
          <a:p>
            <a:pPr indent="-165100" lvl="0" marL="342900" rtl="0" algn="l">
              <a:lnSpc>
                <a:spcPct val="100000"/>
              </a:lnSpc>
              <a:spcBef>
                <a:spcPts val="0"/>
              </a:spcBef>
              <a:spcAft>
                <a:spcPts val="0"/>
              </a:spcAft>
              <a:buClr>
                <a:srgbClr val="FF5A33"/>
              </a:buClr>
              <a:buSzPts val="2800"/>
              <a:buFont typeface="Noto Sans Symbols"/>
              <a:buNone/>
            </a:pPr>
            <a:r>
              <a:t/>
            </a:r>
            <a:endParaRPr sz="3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8">
                                            <p:txEl>
                                              <p:pRg end="0" st="0"/>
                                            </p:txEl>
                                          </p:spTgt>
                                        </p:tgtEl>
                                        <p:attrNameLst>
                                          <p:attrName>style.visibility</p:attrName>
                                        </p:attrNameLst>
                                      </p:cBhvr>
                                      <p:to>
                                        <p:strVal val="visible"/>
                                      </p:to>
                                    </p:set>
                                    <p:anim calcmode="lin" valueType="num">
                                      <p:cBhvr additive="base">
                                        <p:cTn dur="1000"/>
                                        <p:tgtEl>
                                          <p:spTgt spid="148">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8">
                                            <p:txEl>
                                              <p:pRg end="1" st="1"/>
                                            </p:txEl>
                                          </p:spTgt>
                                        </p:tgtEl>
                                        <p:attrNameLst>
                                          <p:attrName>style.visibility</p:attrName>
                                        </p:attrNameLst>
                                      </p:cBhvr>
                                      <p:to>
                                        <p:strVal val="visible"/>
                                      </p:to>
                                    </p:set>
                                    <p:anim calcmode="lin" valueType="num">
                                      <p:cBhvr additive="base">
                                        <p:cTn dur="1000"/>
                                        <p:tgtEl>
                                          <p:spTgt spid="148">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8">
                                            <p:txEl>
                                              <p:pRg end="2" st="2"/>
                                            </p:txEl>
                                          </p:spTgt>
                                        </p:tgtEl>
                                        <p:attrNameLst>
                                          <p:attrName>style.visibility</p:attrName>
                                        </p:attrNameLst>
                                      </p:cBhvr>
                                      <p:to>
                                        <p:strVal val="visible"/>
                                      </p:to>
                                    </p:set>
                                    <p:anim calcmode="lin" valueType="num">
                                      <p:cBhvr additive="base">
                                        <p:cTn dur="1000"/>
                                        <p:tgtEl>
                                          <p:spTgt spid="148">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1179929b434_1_1685"/>
          <p:cNvSpPr/>
          <p:nvPr/>
        </p:nvSpPr>
        <p:spPr>
          <a:xfrm>
            <a:off x="3919557" y="2967335"/>
            <a:ext cx="69774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Tổ chức trình bày chủ đề</a:t>
            </a:r>
            <a:endParaRPr b="1" i="0" sz="5400" u="none" cap="small" strike="noStrike">
              <a:solidFill>
                <a:srgbClr val="FFA15D"/>
              </a:solidFill>
              <a:latin typeface="Calibri"/>
              <a:ea typeface="Calibri"/>
              <a:cs typeface="Calibri"/>
              <a:sym typeface="Calibri"/>
            </a:endParaRPr>
          </a:p>
        </p:txBody>
      </p:sp>
      <p:cxnSp>
        <p:nvCxnSpPr>
          <p:cNvPr id="154" name="Google Shape;154;g1179929b434_1_1685"/>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155" name="Google Shape;155;g1179929b434_1_1685"/>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1180b6594cb_0_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tình huống 1</a:t>
            </a:r>
            <a:endParaRPr/>
          </a:p>
        </p:txBody>
      </p:sp>
      <p:sp>
        <p:nvSpPr>
          <p:cNvPr id="161" name="Google Shape;161;g1180b6594cb_0_6"/>
          <p:cNvSpPr txBox="1"/>
          <p:nvPr/>
        </p:nvSpPr>
        <p:spPr>
          <a:xfrm>
            <a:off x="800400" y="1528200"/>
            <a:ext cx="10782000" cy="5329800"/>
          </a:xfrm>
          <a:prstGeom prst="rect">
            <a:avLst/>
          </a:prstGeom>
          <a:noFill/>
          <a:ln>
            <a:noFill/>
          </a:ln>
        </p:spPr>
        <p:txBody>
          <a:bodyPr anchorCtr="0" anchor="t" bIns="45700" lIns="91425" spcFirstLastPara="1" rIns="91425" wrap="square" tIns="45700">
            <a:noAutofit/>
          </a:bodyPr>
          <a:lstStyle/>
          <a:p>
            <a:pPr indent="0" lvl="0" marL="342900" rtl="0" algn="l">
              <a:lnSpc>
                <a:spcPct val="80000"/>
              </a:lnSpc>
              <a:spcBef>
                <a:spcPts val="0"/>
              </a:spcBef>
              <a:spcAft>
                <a:spcPts val="0"/>
              </a:spcAft>
              <a:buSzPts val="523"/>
              <a:buNone/>
            </a:pPr>
            <a:r>
              <a:t/>
            </a:r>
            <a:endParaRPr sz="1667">
              <a:solidFill>
                <a:schemeClr val="dk1"/>
              </a:solidFill>
              <a:latin typeface="Quattrocento Sans"/>
              <a:ea typeface="Quattrocento Sans"/>
              <a:cs typeface="Quattrocento Sans"/>
              <a:sym typeface="Quattrocento Sans"/>
            </a:endParaRPr>
          </a:p>
        </p:txBody>
      </p:sp>
      <p:sp>
        <p:nvSpPr>
          <p:cNvPr id="162" name="Google Shape;162;g1180b6594cb_0_6"/>
          <p:cNvSpPr txBox="1"/>
          <p:nvPr/>
        </p:nvSpPr>
        <p:spPr>
          <a:xfrm>
            <a:off x="400200" y="850800"/>
            <a:ext cx="11182200" cy="6098100"/>
          </a:xfrm>
          <a:prstGeom prst="rect">
            <a:avLst/>
          </a:prstGeom>
          <a:noFill/>
          <a:ln>
            <a:noFill/>
          </a:ln>
        </p:spPr>
        <p:txBody>
          <a:bodyPr anchorCtr="0" anchor="t" bIns="45700" lIns="91425" spcFirstLastPara="1" rIns="91425" wrap="square" tIns="45700">
            <a:noAutofit/>
          </a:bodyPr>
          <a:lstStyle/>
          <a:p>
            <a:pPr indent="-406400" lvl="0" marL="34290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Các nhóm hãy viết Test Plan cho dự án của nhóm bao gồm nội dung như sau:</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Phân tích sản phẩm</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Thiết kế chiến lược kiểm tra</a:t>
            </a:r>
            <a:endParaRPr sz="3800">
              <a:solidFill>
                <a:schemeClr val="dk1"/>
              </a:solidFill>
              <a:latin typeface="Quattrocento Sans"/>
              <a:ea typeface="Quattrocento Sans"/>
              <a:cs typeface="Quattrocento Sans"/>
              <a:sym typeface="Quattrocento Sans"/>
            </a:endParaRPr>
          </a:p>
          <a:p>
            <a:pPr indent="-374650" lvl="1" marL="742950" rtl="0" algn="l">
              <a:spcBef>
                <a:spcPts val="0"/>
              </a:spcBef>
              <a:spcAft>
                <a:spcPts val="0"/>
              </a:spcAft>
              <a:buClr>
                <a:srgbClr val="FF5A33"/>
              </a:buClr>
              <a:buSzPts val="3800"/>
              <a:buFont typeface="Quattrocento Sans"/>
              <a:buChar char="➢"/>
            </a:pPr>
            <a:r>
              <a:rPr lang="en-US" sz="3800">
                <a:solidFill>
                  <a:schemeClr val="dk1"/>
                </a:solidFill>
                <a:latin typeface="Quattrocento Sans"/>
                <a:ea typeface="Quattrocento Sans"/>
                <a:cs typeface="Quattrocento Sans"/>
                <a:sym typeface="Quattrocento Sans"/>
              </a:rPr>
              <a:t>Xác định mục tiêu kiểm tra</a:t>
            </a:r>
            <a:endParaRPr sz="38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None/>
            </a:pPr>
            <a:r>
              <a:rPr lang="en-US" sz="3800">
                <a:solidFill>
                  <a:schemeClr val="dk1"/>
                </a:solidFill>
                <a:latin typeface="Quattrocento Sans"/>
                <a:ea typeface="Quattrocento Sans"/>
                <a:cs typeface="Quattrocento Sans"/>
                <a:sym typeface="Quattrocento Sans"/>
              </a:rPr>
              <a:t>Các nhóm hãy dựa vào template viết ra file tài liệu word và trình bày cho giảng viên.</a:t>
            </a:r>
            <a:endParaRPr sz="38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None/>
            </a:pPr>
            <a:r>
              <a:rPr lang="en-US" sz="3800">
                <a:solidFill>
                  <a:schemeClr val="dk1"/>
                </a:solidFill>
                <a:latin typeface="Quattrocento Sans"/>
                <a:ea typeface="Quattrocento Sans"/>
                <a:cs typeface="Quattrocento Sans"/>
                <a:sym typeface="Quattrocento Sans"/>
              </a:rPr>
              <a:t>Hãy download Test Plan template theo link</a:t>
            </a:r>
            <a:endParaRPr sz="3800">
              <a:solidFill>
                <a:schemeClr val="dk1"/>
              </a:solidFill>
              <a:latin typeface="Quattrocento Sans"/>
              <a:ea typeface="Quattrocento Sans"/>
              <a:cs typeface="Quattrocento Sans"/>
              <a:sym typeface="Quattrocento Sans"/>
            </a:endParaRPr>
          </a:p>
          <a:p>
            <a:pPr indent="0" lvl="0" marL="0" rtl="0" algn="l">
              <a:spcBef>
                <a:spcPts val="0"/>
              </a:spcBef>
              <a:spcAft>
                <a:spcPts val="0"/>
              </a:spcAft>
              <a:buNone/>
            </a:pPr>
            <a:r>
              <a:rPr lang="en-US" sz="3800">
                <a:solidFill>
                  <a:srgbClr val="3C78D8"/>
                </a:solidFill>
                <a:latin typeface="Quattrocento Sans"/>
                <a:ea typeface="Quattrocento Sans"/>
                <a:cs typeface="Quattrocento Sans"/>
                <a:sym typeface="Quattrocento Sans"/>
              </a:rPr>
              <a:t>https://drive.google.com/drive/folders/1UA-AcwcKmmeXeckmyQs5faLYYI_0f0p2?usp=sharing</a:t>
            </a:r>
            <a:endParaRPr sz="3800">
              <a:solidFill>
                <a:srgbClr val="3C78D8"/>
              </a:solidFill>
              <a:latin typeface="Quattrocento Sans"/>
              <a:ea typeface="Quattrocento Sans"/>
              <a:cs typeface="Quattrocento Sans"/>
              <a:sym typeface="Quattrocento Sans"/>
            </a:endParaRPr>
          </a:p>
          <a:p>
            <a:pPr indent="0" lvl="0" marL="342900" rtl="0" algn="l">
              <a:spcBef>
                <a:spcPts val="0"/>
              </a:spcBef>
              <a:spcAft>
                <a:spcPts val="0"/>
              </a:spcAft>
              <a:buNone/>
            </a:pPr>
            <a:r>
              <a:t/>
            </a:r>
            <a:endParaRPr sz="3300">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g1179929b434_1_722"/>
          <p:cNvSpPr/>
          <p:nvPr/>
        </p:nvSpPr>
        <p:spPr>
          <a:xfrm>
            <a:off x="3919557" y="2967335"/>
            <a:ext cx="6368100" cy="923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5400"/>
              <a:buFont typeface="Arial"/>
              <a:buNone/>
            </a:pPr>
            <a:r>
              <a:rPr b="1" i="0" lang="en-US" sz="5400" u="none" cap="small" strike="noStrike">
                <a:solidFill>
                  <a:srgbClr val="FFA15D"/>
                </a:solidFill>
                <a:latin typeface="Calibri"/>
                <a:ea typeface="Calibri"/>
                <a:cs typeface="Calibri"/>
                <a:sym typeface="Calibri"/>
              </a:rPr>
              <a:t>Hướng dẫn thực hành</a:t>
            </a:r>
            <a:endParaRPr b="1" i="0" sz="5400" u="none" cap="small" strike="noStrike">
              <a:solidFill>
                <a:srgbClr val="FFA15D"/>
              </a:solidFill>
              <a:latin typeface="Calibri"/>
              <a:ea typeface="Calibri"/>
              <a:cs typeface="Calibri"/>
              <a:sym typeface="Calibri"/>
            </a:endParaRPr>
          </a:p>
        </p:txBody>
      </p:sp>
      <p:cxnSp>
        <p:nvCxnSpPr>
          <p:cNvPr id="168" name="Google Shape;168;g1179929b434_1_722"/>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169" name="Google Shape;169;g1179929b434_1_722"/>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2013-04-23T08:05:33Z</dcterms:created>
  <dc:creator>Hans</dc:creator>
</cp:coreProperties>
</file>